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0" r:id="rId4"/>
    <p:sldMasterId id="2147483761" r:id="rId5"/>
  </p:sldMasterIdLst>
  <p:notesMasterIdLst>
    <p:notesMasterId r:id="rId24"/>
  </p:notesMasterIdLst>
  <p:handoutMasterIdLst>
    <p:handoutMasterId r:id="rId25"/>
  </p:handoutMasterIdLst>
  <p:sldIdLst>
    <p:sldId id="281" r:id="rId6"/>
    <p:sldId id="363" r:id="rId7"/>
    <p:sldId id="392" r:id="rId8"/>
    <p:sldId id="393" r:id="rId9"/>
    <p:sldId id="389" r:id="rId10"/>
    <p:sldId id="390" r:id="rId11"/>
    <p:sldId id="371" r:id="rId12"/>
    <p:sldId id="380" r:id="rId13"/>
    <p:sldId id="384" r:id="rId14"/>
    <p:sldId id="372" r:id="rId15"/>
    <p:sldId id="381" r:id="rId16"/>
    <p:sldId id="391" r:id="rId17"/>
    <p:sldId id="397" r:id="rId18"/>
    <p:sldId id="387" r:id="rId19"/>
    <p:sldId id="394" r:id="rId20"/>
    <p:sldId id="382" r:id="rId21"/>
    <p:sldId id="385" r:id="rId22"/>
    <p:sldId id="360"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60" userDrawn="1">
          <p15:clr>
            <a:srgbClr val="A4A3A4"/>
          </p15:clr>
        </p15:guide>
        <p15:guide id="2" pos="7392" userDrawn="1">
          <p15:clr>
            <a:srgbClr val="A4A3A4"/>
          </p15:clr>
        </p15:guide>
        <p15:guide id="3" orient="horz" pos="216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763" autoAdjust="0"/>
    <p:restoredTop sz="94660"/>
  </p:normalViewPr>
  <p:slideViewPr>
    <p:cSldViewPr snapToGrid="0">
      <p:cViewPr varScale="1">
        <p:scale>
          <a:sx n="82" d="100"/>
          <a:sy n="82" d="100"/>
        </p:scale>
        <p:origin x="912" y="72"/>
      </p:cViewPr>
      <p:guideLst>
        <p:guide pos="360"/>
        <p:guide pos="7392"/>
        <p:guide orient="horz" pos="2160"/>
      </p:guideLst>
    </p:cSldViewPr>
  </p:slideViewPr>
  <p:notesTextViewPr>
    <p:cViewPr>
      <p:scale>
        <a:sx n="1" d="1"/>
        <a:sy n="1" d="1"/>
      </p:scale>
      <p:origin x="0" y="0"/>
    </p:cViewPr>
  </p:notesTextViewPr>
  <p:sorterViewPr>
    <p:cViewPr>
      <p:scale>
        <a:sx n="100" d="100"/>
        <a:sy n="100" d="100"/>
      </p:scale>
      <p:origin x="0" y="-480"/>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KSHAYA NANDU" userId="67788c93ff3d6aae" providerId="LiveId" clId="{55E06284-0E9F-49B6-8383-1258AF3B99D9}"/>
    <pc:docChg chg="modSld">
      <pc:chgData name="AKSHAYA NANDU" userId="67788c93ff3d6aae" providerId="LiveId" clId="{55E06284-0E9F-49B6-8383-1258AF3B99D9}" dt="2023-08-01T05:45:28.528" v="3" actId="20577"/>
      <pc:docMkLst>
        <pc:docMk/>
      </pc:docMkLst>
      <pc:sldChg chg="modSp mod">
        <pc:chgData name="AKSHAYA NANDU" userId="67788c93ff3d6aae" providerId="LiveId" clId="{55E06284-0E9F-49B6-8383-1258AF3B99D9}" dt="2023-07-27T15:06:29.289" v="1" actId="1076"/>
        <pc:sldMkLst>
          <pc:docMk/>
          <pc:sldMk cId="2329228362" sldId="371"/>
        </pc:sldMkLst>
        <pc:spChg chg="mod">
          <ac:chgData name="AKSHAYA NANDU" userId="67788c93ff3d6aae" providerId="LiveId" clId="{55E06284-0E9F-49B6-8383-1258AF3B99D9}" dt="2023-07-27T15:06:29.289" v="1" actId="1076"/>
          <ac:spMkLst>
            <pc:docMk/>
            <pc:sldMk cId="2329228362" sldId="371"/>
            <ac:spMk id="7" creationId="{86DBE5B7-BE04-2B22-DB72-EDD9D8CF8373}"/>
          </ac:spMkLst>
        </pc:spChg>
      </pc:sldChg>
      <pc:sldChg chg="modSp mod">
        <pc:chgData name="AKSHAYA NANDU" userId="67788c93ff3d6aae" providerId="LiveId" clId="{55E06284-0E9F-49B6-8383-1258AF3B99D9}" dt="2023-08-01T05:45:28.528" v="3" actId="20577"/>
        <pc:sldMkLst>
          <pc:docMk/>
          <pc:sldMk cId="3732942641" sldId="393"/>
        </pc:sldMkLst>
        <pc:spChg chg="mod">
          <ac:chgData name="AKSHAYA NANDU" userId="67788c93ff3d6aae" providerId="LiveId" clId="{55E06284-0E9F-49B6-8383-1258AF3B99D9}" dt="2023-08-01T05:45:28.528" v="3" actId="20577"/>
          <ac:spMkLst>
            <pc:docMk/>
            <pc:sldMk cId="3732942641" sldId="393"/>
            <ac:spMk id="7" creationId="{98D48162-89E7-896F-5E6F-4DB3F8E7702B}"/>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730682406534701E-2"/>
          <c:y val="0.19039006525373364"/>
          <c:w val="0.93447402359003606"/>
          <c:h val="0.65991150241248775"/>
        </c:manualLayout>
      </c:layout>
      <c:barChart>
        <c:barDir val="col"/>
        <c:grouping val="clustered"/>
        <c:varyColors val="0"/>
        <c:ser>
          <c:idx val="0"/>
          <c:order val="0"/>
          <c:tx>
            <c:strRef>
              <c:f>Sheet1!$B$1</c:f>
              <c:strCache>
                <c:ptCount val="1"/>
                <c:pt idx="0">
                  <c:v>Option 1</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Sheet1!$A$2:$A$5</c:f>
              <c:numCache>
                <c:formatCode>General</c:formatCode>
                <c:ptCount val="4"/>
                <c:pt idx="0">
                  <c:v>1</c:v>
                </c:pt>
                <c:pt idx="1">
                  <c:v>2</c:v>
                </c:pt>
                <c:pt idx="2">
                  <c:v>3</c:v>
                </c:pt>
                <c:pt idx="3">
                  <c:v>4</c:v>
                </c:pt>
              </c:numCache>
            </c:numRef>
          </c:cat>
          <c:val>
            <c:numRef>
              <c:f>Sheet1!$B$2:$B$5</c:f>
              <c:numCache>
                <c:formatCode>0%</c:formatCode>
                <c:ptCount val="4"/>
                <c:pt idx="1">
                  <c:v>0.2</c:v>
                </c:pt>
                <c:pt idx="2">
                  <c:v>0.2</c:v>
                </c:pt>
                <c:pt idx="3">
                  <c:v>0.15</c:v>
                </c:pt>
              </c:numCache>
            </c:numRef>
          </c:val>
          <c:extLst>
            <c:ext xmlns:c16="http://schemas.microsoft.com/office/drawing/2014/chart" uri="{C3380CC4-5D6E-409C-BE32-E72D297353CC}">
              <c16:uniqueId val="{00000000-28BD-45DF-AB13-823140B85A18}"/>
            </c:ext>
          </c:extLst>
        </c:ser>
        <c:ser>
          <c:idx val="1"/>
          <c:order val="1"/>
          <c:tx>
            <c:strRef>
              <c:f>Sheet1!$C$1</c:f>
              <c:strCache>
                <c:ptCount val="1"/>
                <c:pt idx="0">
                  <c:v>Option 2</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Sheet1!$A$2:$A$5</c:f>
              <c:numCache>
                <c:formatCode>General</c:formatCode>
                <c:ptCount val="4"/>
                <c:pt idx="0">
                  <c:v>1</c:v>
                </c:pt>
                <c:pt idx="1">
                  <c:v>2</c:v>
                </c:pt>
                <c:pt idx="2">
                  <c:v>3</c:v>
                </c:pt>
                <c:pt idx="3">
                  <c:v>4</c:v>
                </c:pt>
              </c:numCache>
            </c:numRef>
          </c:cat>
          <c:val>
            <c:numRef>
              <c:f>Sheet1!$C$2:$C$5</c:f>
              <c:numCache>
                <c:formatCode>0%</c:formatCode>
                <c:ptCount val="4"/>
                <c:pt idx="0">
                  <c:v>0.45</c:v>
                </c:pt>
                <c:pt idx="1">
                  <c:v>0.1</c:v>
                </c:pt>
                <c:pt idx="2">
                  <c:v>0.4</c:v>
                </c:pt>
                <c:pt idx="3">
                  <c:v>0.2</c:v>
                </c:pt>
              </c:numCache>
            </c:numRef>
          </c:val>
          <c:extLst>
            <c:ext xmlns:c16="http://schemas.microsoft.com/office/drawing/2014/chart" uri="{C3380CC4-5D6E-409C-BE32-E72D297353CC}">
              <c16:uniqueId val="{00000001-28BD-45DF-AB13-823140B85A18}"/>
            </c:ext>
          </c:extLst>
        </c:ser>
        <c:ser>
          <c:idx val="2"/>
          <c:order val="2"/>
          <c:tx>
            <c:strRef>
              <c:f>Sheet1!$D$1</c:f>
              <c:strCache>
                <c:ptCount val="1"/>
                <c:pt idx="0">
                  <c:v>Option 3</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Sheet1!$A$2:$A$5</c:f>
              <c:numCache>
                <c:formatCode>General</c:formatCode>
                <c:ptCount val="4"/>
                <c:pt idx="0">
                  <c:v>1</c:v>
                </c:pt>
                <c:pt idx="1">
                  <c:v>2</c:v>
                </c:pt>
                <c:pt idx="2">
                  <c:v>3</c:v>
                </c:pt>
                <c:pt idx="3">
                  <c:v>4</c:v>
                </c:pt>
              </c:numCache>
            </c:numRef>
          </c:cat>
          <c:val>
            <c:numRef>
              <c:f>Sheet1!$D$2:$D$5</c:f>
              <c:numCache>
                <c:formatCode>0%</c:formatCode>
                <c:ptCount val="4"/>
                <c:pt idx="0">
                  <c:v>0.55000000000000004</c:v>
                </c:pt>
                <c:pt idx="1">
                  <c:v>0.5</c:v>
                </c:pt>
                <c:pt idx="2">
                  <c:v>0.2</c:v>
                </c:pt>
                <c:pt idx="3">
                  <c:v>0.45</c:v>
                </c:pt>
              </c:numCache>
            </c:numRef>
          </c:val>
          <c:extLst>
            <c:ext xmlns:c16="http://schemas.microsoft.com/office/drawing/2014/chart" uri="{C3380CC4-5D6E-409C-BE32-E72D297353CC}">
              <c16:uniqueId val="{00000002-28BD-45DF-AB13-823140B85A18}"/>
            </c:ext>
          </c:extLst>
        </c:ser>
        <c:ser>
          <c:idx val="3"/>
          <c:order val="3"/>
          <c:tx>
            <c:strRef>
              <c:f>Sheet1!$E$1</c:f>
              <c:strCache>
                <c:ptCount val="1"/>
                <c:pt idx="0">
                  <c:v>Series 4</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Sheet1!$A$2:$A$5</c:f>
              <c:numCache>
                <c:formatCode>General</c:formatCode>
                <c:ptCount val="4"/>
                <c:pt idx="0">
                  <c:v>1</c:v>
                </c:pt>
                <c:pt idx="1">
                  <c:v>2</c:v>
                </c:pt>
                <c:pt idx="2">
                  <c:v>3</c:v>
                </c:pt>
                <c:pt idx="3">
                  <c:v>4</c:v>
                </c:pt>
              </c:numCache>
            </c:numRef>
          </c:cat>
          <c:val>
            <c:numRef>
              <c:f>Sheet1!$E$2:$E$5</c:f>
              <c:numCache>
                <c:formatCode>0%</c:formatCode>
                <c:ptCount val="4"/>
                <c:pt idx="1">
                  <c:v>0.2</c:v>
                </c:pt>
                <c:pt idx="2">
                  <c:v>0.2</c:v>
                </c:pt>
                <c:pt idx="3">
                  <c:v>0.3</c:v>
                </c:pt>
              </c:numCache>
            </c:numRef>
          </c:val>
          <c:extLst>
            <c:ext xmlns:c16="http://schemas.microsoft.com/office/drawing/2014/chart" uri="{C3380CC4-5D6E-409C-BE32-E72D297353CC}">
              <c16:uniqueId val="{00000003-28BD-45DF-AB13-823140B85A18}"/>
            </c:ext>
          </c:extLst>
        </c:ser>
        <c:dLbls>
          <c:showLegendKey val="0"/>
          <c:showVal val="0"/>
          <c:showCatName val="0"/>
          <c:showSerName val="0"/>
          <c:showPercent val="0"/>
          <c:showBubbleSize val="0"/>
        </c:dLbls>
        <c:gapWidth val="100"/>
        <c:overlap val="-24"/>
        <c:axId val="635880080"/>
        <c:axId val="635882000"/>
      </c:barChart>
      <c:catAx>
        <c:axId val="635880080"/>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635882000"/>
        <c:crosses val="autoZero"/>
        <c:auto val="1"/>
        <c:lblAlgn val="ctr"/>
        <c:lblOffset val="100"/>
        <c:noMultiLvlLbl val="0"/>
      </c:catAx>
      <c:valAx>
        <c:axId val="635882000"/>
        <c:scaling>
          <c:orientation val="minMax"/>
        </c:scaling>
        <c:delete val="0"/>
        <c:axPos val="l"/>
        <c:majorGridlines>
          <c:spPr>
            <a:ln w="9525" cap="flat" cmpd="sng" algn="ctr">
              <a:solidFill>
                <a:schemeClr val="lt1">
                  <a:lumMod val="95000"/>
                  <a:alpha val="10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63588008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730682406534701E-2"/>
          <c:y val="0.19039006844178968"/>
          <c:w val="0.93447402359003606"/>
          <c:h val="0.65991150241248775"/>
        </c:manualLayout>
      </c:layout>
      <c:barChart>
        <c:barDir val="col"/>
        <c:grouping val="clustered"/>
        <c:varyColors val="0"/>
        <c:ser>
          <c:idx val="0"/>
          <c:order val="0"/>
          <c:tx>
            <c:strRef>
              <c:f>Sheet1!$B$1</c:f>
              <c:strCache>
                <c:ptCount val="1"/>
                <c:pt idx="0">
                  <c:v>Option 1</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Sheet1!$A$2:$A$5</c:f>
              <c:numCache>
                <c:formatCode>General</c:formatCode>
                <c:ptCount val="4"/>
                <c:pt idx="0">
                  <c:v>5</c:v>
                </c:pt>
                <c:pt idx="1">
                  <c:v>6</c:v>
                </c:pt>
                <c:pt idx="2">
                  <c:v>7</c:v>
                </c:pt>
                <c:pt idx="3">
                  <c:v>8</c:v>
                </c:pt>
              </c:numCache>
            </c:numRef>
          </c:cat>
          <c:val>
            <c:numRef>
              <c:f>Sheet1!$B$2:$B$5</c:f>
              <c:numCache>
                <c:formatCode>0%</c:formatCode>
                <c:ptCount val="4"/>
                <c:pt idx="1">
                  <c:v>0.4</c:v>
                </c:pt>
                <c:pt idx="2">
                  <c:v>0.5</c:v>
                </c:pt>
                <c:pt idx="3">
                  <c:v>0.4</c:v>
                </c:pt>
              </c:numCache>
            </c:numRef>
          </c:val>
          <c:extLst>
            <c:ext xmlns:c16="http://schemas.microsoft.com/office/drawing/2014/chart" uri="{C3380CC4-5D6E-409C-BE32-E72D297353CC}">
              <c16:uniqueId val="{00000000-28BD-45DF-AB13-823140B85A18}"/>
            </c:ext>
          </c:extLst>
        </c:ser>
        <c:ser>
          <c:idx val="1"/>
          <c:order val="1"/>
          <c:tx>
            <c:strRef>
              <c:f>Sheet1!$C$1</c:f>
              <c:strCache>
                <c:ptCount val="1"/>
                <c:pt idx="0">
                  <c:v>Option 2</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Sheet1!$A$2:$A$5</c:f>
              <c:numCache>
                <c:formatCode>General</c:formatCode>
                <c:ptCount val="4"/>
                <c:pt idx="0">
                  <c:v>5</c:v>
                </c:pt>
                <c:pt idx="1">
                  <c:v>6</c:v>
                </c:pt>
                <c:pt idx="2">
                  <c:v>7</c:v>
                </c:pt>
                <c:pt idx="3">
                  <c:v>8</c:v>
                </c:pt>
              </c:numCache>
            </c:numRef>
          </c:cat>
          <c:val>
            <c:numRef>
              <c:f>Sheet1!$C$2:$C$5</c:f>
              <c:numCache>
                <c:formatCode>0%</c:formatCode>
                <c:ptCount val="4"/>
                <c:pt idx="0">
                  <c:v>0.45</c:v>
                </c:pt>
                <c:pt idx="1">
                  <c:v>0.6</c:v>
                </c:pt>
                <c:pt idx="2">
                  <c:v>0.3</c:v>
                </c:pt>
                <c:pt idx="3">
                  <c:v>0.3</c:v>
                </c:pt>
              </c:numCache>
            </c:numRef>
          </c:val>
          <c:extLst>
            <c:ext xmlns:c16="http://schemas.microsoft.com/office/drawing/2014/chart" uri="{C3380CC4-5D6E-409C-BE32-E72D297353CC}">
              <c16:uniqueId val="{00000001-28BD-45DF-AB13-823140B85A18}"/>
            </c:ext>
          </c:extLst>
        </c:ser>
        <c:ser>
          <c:idx val="2"/>
          <c:order val="2"/>
          <c:tx>
            <c:strRef>
              <c:f>Sheet1!$D$1</c:f>
              <c:strCache>
                <c:ptCount val="1"/>
                <c:pt idx="0">
                  <c:v>Option 3</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Sheet1!$A$2:$A$5</c:f>
              <c:numCache>
                <c:formatCode>General</c:formatCode>
                <c:ptCount val="4"/>
                <c:pt idx="0">
                  <c:v>5</c:v>
                </c:pt>
                <c:pt idx="1">
                  <c:v>6</c:v>
                </c:pt>
                <c:pt idx="2">
                  <c:v>7</c:v>
                </c:pt>
                <c:pt idx="3">
                  <c:v>8</c:v>
                </c:pt>
              </c:numCache>
            </c:numRef>
          </c:cat>
          <c:val>
            <c:numRef>
              <c:f>Sheet1!$D$2:$D$5</c:f>
              <c:numCache>
                <c:formatCode>General</c:formatCode>
                <c:ptCount val="4"/>
                <c:pt idx="0" formatCode="0%">
                  <c:v>0.55000000000000004</c:v>
                </c:pt>
                <c:pt idx="2" formatCode="0%">
                  <c:v>0.2</c:v>
                </c:pt>
                <c:pt idx="3" formatCode="0%">
                  <c:v>0.3</c:v>
                </c:pt>
              </c:numCache>
            </c:numRef>
          </c:val>
          <c:extLst>
            <c:ext xmlns:c16="http://schemas.microsoft.com/office/drawing/2014/chart" uri="{C3380CC4-5D6E-409C-BE32-E72D297353CC}">
              <c16:uniqueId val="{00000002-28BD-45DF-AB13-823140B85A18}"/>
            </c:ext>
          </c:extLst>
        </c:ser>
        <c:ser>
          <c:idx val="3"/>
          <c:order val="3"/>
          <c:tx>
            <c:strRef>
              <c:f>Sheet1!$E$1</c:f>
              <c:strCache>
                <c:ptCount val="1"/>
                <c:pt idx="0">
                  <c:v>Option 4</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Sheet1!$A$2:$A$5</c:f>
              <c:numCache>
                <c:formatCode>General</c:formatCode>
                <c:ptCount val="4"/>
                <c:pt idx="0">
                  <c:v>5</c:v>
                </c:pt>
                <c:pt idx="1">
                  <c:v>6</c:v>
                </c:pt>
                <c:pt idx="2">
                  <c:v>7</c:v>
                </c:pt>
                <c:pt idx="3">
                  <c:v>8</c:v>
                </c:pt>
              </c:numCache>
            </c:numRef>
          </c:cat>
          <c:val>
            <c:numRef>
              <c:f>Sheet1!$E$2:$E$5</c:f>
              <c:numCache>
                <c:formatCode>General</c:formatCode>
                <c:ptCount val="4"/>
              </c:numCache>
            </c:numRef>
          </c:val>
          <c:extLst>
            <c:ext xmlns:c16="http://schemas.microsoft.com/office/drawing/2014/chart" uri="{C3380CC4-5D6E-409C-BE32-E72D297353CC}">
              <c16:uniqueId val="{00000003-28BD-45DF-AB13-823140B85A18}"/>
            </c:ext>
          </c:extLst>
        </c:ser>
        <c:dLbls>
          <c:showLegendKey val="0"/>
          <c:showVal val="0"/>
          <c:showCatName val="0"/>
          <c:showSerName val="0"/>
          <c:showPercent val="0"/>
          <c:showBubbleSize val="0"/>
        </c:dLbls>
        <c:gapWidth val="100"/>
        <c:overlap val="-24"/>
        <c:axId val="635880080"/>
        <c:axId val="635882000"/>
      </c:barChart>
      <c:catAx>
        <c:axId val="635880080"/>
        <c:scaling>
          <c:orientation val="minMax"/>
        </c:scaling>
        <c:delete val="0"/>
        <c:axPos val="b"/>
        <c:numFmt formatCode="#,##0_);\(#,##0\)" sourceLinked="0"/>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635882000"/>
        <c:crosses val="autoZero"/>
        <c:auto val="1"/>
        <c:lblAlgn val="ctr"/>
        <c:lblOffset val="100"/>
        <c:noMultiLvlLbl val="0"/>
      </c:catAx>
      <c:valAx>
        <c:axId val="635882000"/>
        <c:scaling>
          <c:orientation val="minMax"/>
        </c:scaling>
        <c:delete val="0"/>
        <c:axPos val="l"/>
        <c:majorGridlines>
          <c:spPr>
            <a:ln w="9525" cap="flat" cmpd="sng" algn="ctr">
              <a:solidFill>
                <a:schemeClr val="lt1">
                  <a:lumMod val="95000"/>
                  <a:alpha val="10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635880080"/>
        <c:crosses val="autoZero"/>
        <c:crossBetween val="between"/>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D7E5D59-F584-4367-9D50-E226B7579A90}"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IN"/>
        </a:p>
      </dgm:t>
    </dgm:pt>
    <dgm:pt modelId="{948848CB-A120-4A2E-B97A-B757B694DB1B}" type="pres">
      <dgm:prSet presAssocID="{5D7E5D59-F584-4367-9D50-E226B7579A90}" presName="rootnode" presStyleCnt="0">
        <dgm:presLayoutVars>
          <dgm:chMax/>
          <dgm:chPref/>
          <dgm:dir/>
          <dgm:animLvl val="lvl"/>
        </dgm:presLayoutVars>
      </dgm:prSet>
      <dgm:spPr/>
    </dgm:pt>
  </dgm:ptLst>
  <dgm:cxnLst>
    <dgm:cxn modelId="{53924B35-5DDC-4968-9BB6-E1B736E78FF1}" type="presOf" srcId="{5D7E5D59-F584-4367-9D50-E226B7579A90}" destId="{948848CB-A120-4A2E-B97A-B757B694DB1B}" srcOrd="0" destOrd="0" presId="urn:microsoft.com/office/officeart/2005/8/layout/StepDow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drawing1.xml><?xml version="1.0" encoding="utf-8"?>
<c:userShapes xmlns:c="http://schemas.openxmlformats.org/drawingml/2006/chart">
  <cdr:relSizeAnchor xmlns:cdr="http://schemas.openxmlformats.org/drawingml/2006/chartDrawing">
    <cdr:from>
      <cdr:x>0.296</cdr:x>
      <cdr:y>0.22099</cdr:y>
    </cdr:from>
    <cdr:to>
      <cdr:x>0.4483</cdr:x>
      <cdr:y>0.28622</cdr:y>
    </cdr:to>
    <cdr:sp macro="" textlink="">
      <cdr:nvSpPr>
        <cdr:cNvPr id="3" name="TextBox 2">
          <a:extLst xmlns:a="http://schemas.openxmlformats.org/drawingml/2006/main">
            <a:ext uri="{FF2B5EF4-FFF2-40B4-BE49-F238E27FC236}">
              <a16:creationId xmlns:a16="http://schemas.microsoft.com/office/drawing/2014/main" id="{7187330B-4185-5F42-5801-0B9284952034}"/>
            </a:ext>
          </a:extLst>
        </cdr:cNvPr>
        <cdr:cNvSpPr txBox="1"/>
      </cdr:nvSpPr>
      <cdr:spPr>
        <a:xfrm xmlns:a="http://schemas.openxmlformats.org/drawingml/2006/main">
          <a:off x="3135760" y="1251172"/>
          <a:ext cx="1613446" cy="369332"/>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IN" sz="1100" dirty="0"/>
        </a:p>
      </cdr:txBody>
    </cdr:sp>
  </cdr:relSizeAnchor>
  <cdr:relSizeAnchor xmlns:cdr="http://schemas.openxmlformats.org/drawingml/2006/chartDrawing">
    <cdr:from>
      <cdr:x>0.30203</cdr:x>
      <cdr:y>0.26546</cdr:y>
    </cdr:from>
    <cdr:to>
      <cdr:x>0.424</cdr:x>
      <cdr:y>0.34622</cdr:y>
    </cdr:to>
    <cdr:sp macro="" textlink="">
      <cdr:nvSpPr>
        <cdr:cNvPr id="4" name="TextBox 3">
          <a:extLst xmlns:a="http://schemas.openxmlformats.org/drawingml/2006/main">
            <a:ext uri="{FF2B5EF4-FFF2-40B4-BE49-F238E27FC236}">
              <a16:creationId xmlns:a16="http://schemas.microsoft.com/office/drawing/2014/main" id="{5171145E-CF1F-6A26-782E-F397C0B38899}"/>
            </a:ext>
          </a:extLst>
        </cdr:cNvPr>
        <cdr:cNvSpPr txBox="1"/>
      </cdr:nvSpPr>
      <cdr:spPr>
        <a:xfrm xmlns:a="http://schemas.openxmlformats.org/drawingml/2006/main">
          <a:off x="3199717" y="1502989"/>
          <a:ext cx="1292092" cy="4572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IN" sz="1100" dirty="0"/>
        </a:p>
      </cdr:txBody>
    </cdr:sp>
  </cdr:relSizeAnchor>
  <cdr:relSizeAnchor xmlns:cdr="http://schemas.openxmlformats.org/drawingml/2006/chartDrawing">
    <cdr:from>
      <cdr:x>0.13951</cdr:x>
      <cdr:y>0.90511</cdr:y>
    </cdr:from>
    <cdr:to>
      <cdr:x>0.31978</cdr:x>
      <cdr:y>1</cdr:y>
    </cdr:to>
    <cdr:sp macro="" textlink="">
      <cdr:nvSpPr>
        <cdr:cNvPr id="5" name="TextBox 4">
          <a:extLst xmlns:a="http://schemas.openxmlformats.org/drawingml/2006/main">
            <a:ext uri="{FF2B5EF4-FFF2-40B4-BE49-F238E27FC236}">
              <a16:creationId xmlns:a16="http://schemas.microsoft.com/office/drawing/2014/main" id="{CB235EC2-416F-E6BC-B942-D06FDC645842}"/>
            </a:ext>
          </a:extLst>
        </cdr:cNvPr>
        <cdr:cNvSpPr txBox="1"/>
      </cdr:nvSpPr>
      <cdr:spPr>
        <a:xfrm xmlns:a="http://schemas.openxmlformats.org/drawingml/2006/main">
          <a:off x="1477907" y="5124475"/>
          <a:ext cx="1909779" cy="537270"/>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endParaRPr lang="en-IN" sz="1100"/>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EB018AA-DEA7-448F-AE2F-C3D13A0F02A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FB87A71-96EB-4108-95A3-855A4C3601A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8647F05-0506-494A-8060-3F395B947DF9}" type="datetimeFigureOut">
              <a:rPr lang="en-US" smtClean="0"/>
              <a:t>8/1/2023</a:t>
            </a:fld>
            <a:endParaRPr lang="en-US" dirty="0"/>
          </a:p>
        </p:txBody>
      </p:sp>
      <p:sp>
        <p:nvSpPr>
          <p:cNvPr id="4" name="Footer Placeholder 3">
            <a:extLst>
              <a:ext uri="{FF2B5EF4-FFF2-40B4-BE49-F238E27FC236}">
                <a16:creationId xmlns:a16="http://schemas.microsoft.com/office/drawing/2014/main" id="{9445591A-E83D-4F8A-B064-12B29D3154F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7AF2308-535F-471C-9423-3467454C92F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661E857-36B8-43F1-9D87-FE508167BCE3}" type="slidenum">
              <a:rPr lang="en-US" smtClean="0"/>
              <a:t>‹#›</a:t>
            </a:fld>
            <a:endParaRPr lang="en-US" dirty="0"/>
          </a:p>
        </p:txBody>
      </p:sp>
    </p:spTree>
    <p:extLst>
      <p:ext uri="{BB962C8B-B14F-4D97-AF65-F5344CB8AC3E}">
        <p14:creationId xmlns:p14="http://schemas.microsoft.com/office/powerpoint/2010/main" val="140023140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BC0A13-3F3D-45D4-B17C-1E0ACF36A6FB}" type="datetimeFigureOut">
              <a:rPr lang="en-US" smtClean="0"/>
              <a:t>8/1/2023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FAAAB6-A2C6-4A85-A3A1-98EFBA61C967}" type="slidenum">
              <a:rPr lang="en-US" smtClean="0"/>
              <a:t>‹#›</a:t>
            </a:fld>
            <a:endParaRPr lang="en-US" dirty="0"/>
          </a:p>
        </p:txBody>
      </p:sp>
    </p:spTree>
    <p:extLst>
      <p:ext uri="{BB962C8B-B14F-4D97-AF65-F5344CB8AC3E}">
        <p14:creationId xmlns:p14="http://schemas.microsoft.com/office/powerpoint/2010/main" val="20767529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effectLst/>
              <a:latin typeface="Segoe UI" panose="020B0502040204020203" pitchFamily="34" charset="0"/>
            </a:endParaRPr>
          </a:p>
          <a:p>
            <a:r>
              <a:rPr lang="en-US" dirty="0"/>
              <a:t>ID=d924773e-9a16-4d6d-9803-8cb819e99682
Recipe=text_billboard
Type=TextOnly
Variant=0
FamilyID=AccentBoxWalbaum_Zero</a:t>
            </a:r>
          </a:p>
        </p:txBody>
      </p:sp>
      <p:sp>
        <p:nvSpPr>
          <p:cNvPr id="4" name="Slide Number Placeholder 3"/>
          <p:cNvSpPr>
            <a:spLocks noGrp="1"/>
          </p:cNvSpPr>
          <p:nvPr>
            <p:ph type="sldNum" sz="quarter" idx="5"/>
          </p:nvPr>
        </p:nvSpPr>
        <p:spPr/>
        <p:txBody>
          <a:bodyPr/>
          <a:lstStyle/>
          <a:p>
            <a:fld id="{8EAA36B1-75F6-458C-B388-8BC01E9857C8}" type="slidenum">
              <a:rPr lang="en-US" smtClean="0"/>
              <a:t>1</a:t>
            </a:fld>
            <a:endParaRPr lang="en-US" dirty="0"/>
          </a:p>
        </p:txBody>
      </p:sp>
    </p:spTree>
    <p:extLst>
      <p:ext uri="{BB962C8B-B14F-4D97-AF65-F5344CB8AC3E}">
        <p14:creationId xmlns:p14="http://schemas.microsoft.com/office/powerpoint/2010/main" val="2703205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C5C50C9-5CB7-4938-BEDF-DD2FC7529FA9}"/>
              </a:ext>
            </a:extLst>
          </p:cNvPr>
          <p:cNvSpPr/>
          <p:nvPr userDrawn="1"/>
        </p:nvSpPr>
        <p:spPr>
          <a:xfrm>
            <a:off x="1528762" y="1473243"/>
            <a:ext cx="9144000" cy="3007447"/>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1801368" y="1664208"/>
            <a:ext cx="8586216" cy="2176272"/>
          </a:xfrm>
        </p:spPr>
        <p:txBody>
          <a:bodyPr anchor="ctr">
            <a:normAutofit/>
          </a:bodyPr>
          <a:lstStyle>
            <a:lvl1pPr algn="ctr">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2487168" y="4142232"/>
            <a:ext cx="7223760" cy="685800"/>
          </a:xfrm>
          <a:solidFill>
            <a:schemeClr val="accent1"/>
          </a:solidFill>
        </p:spPr>
        <p:txBody>
          <a:bodyPr anchor="ctr">
            <a:normAutofit/>
          </a:bodyPr>
          <a:lstStyle>
            <a:lvl1pPr marL="0" indent="0" algn="ctr">
              <a:buNone/>
              <a:defRPr sz="2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6696404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F6A17F-0F81-452F-B8BF-B7F146E2FC29}" type="datetimeFigureOut">
              <a:rPr lang="en-IN" smtClean="0"/>
              <a:t>01-08-2023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354CFA6-D17D-4629-BBC3-798123BECF51}" type="slidenum">
              <a:rPr lang="en-IN" smtClean="0"/>
              <a:t>‹#›</a:t>
            </a:fld>
            <a:endParaRPr lang="en-IN"/>
          </a:p>
        </p:txBody>
      </p:sp>
    </p:spTree>
    <p:extLst>
      <p:ext uri="{BB962C8B-B14F-4D97-AF65-F5344CB8AC3E}">
        <p14:creationId xmlns:p14="http://schemas.microsoft.com/office/powerpoint/2010/main" val="133921360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2F6A17F-0F81-452F-B8BF-B7F146E2FC29}" type="datetimeFigureOut">
              <a:rPr lang="en-IN" smtClean="0"/>
              <a:t>01-08-2023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354CFA6-D17D-4629-BBC3-798123BECF51}" type="slidenum">
              <a:rPr lang="en-IN" smtClean="0"/>
              <a:t>‹#›</a:t>
            </a:fld>
            <a:endParaRPr lang="en-IN"/>
          </a:p>
        </p:txBody>
      </p:sp>
    </p:spTree>
    <p:extLst>
      <p:ext uri="{BB962C8B-B14F-4D97-AF65-F5344CB8AC3E}">
        <p14:creationId xmlns:p14="http://schemas.microsoft.com/office/powerpoint/2010/main" val="228720759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2F6A17F-0F81-452F-B8BF-B7F146E2FC29}" type="datetimeFigureOut">
              <a:rPr lang="en-IN" smtClean="0"/>
              <a:t>01-08-2023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354CFA6-D17D-4629-BBC3-798123BECF51}" type="slidenum">
              <a:rPr lang="en-IN" smtClean="0"/>
              <a:t>‹#›</a:t>
            </a:fld>
            <a:endParaRPr lang="en-IN"/>
          </a:p>
        </p:txBody>
      </p:sp>
    </p:spTree>
    <p:extLst>
      <p:ext uri="{BB962C8B-B14F-4D97-AF65-F5344CB8AC3E}">
        <p14:creationId xmlns:p14="http://schemas.microsoft.com/office/powerpoint/2010/main" val="193827494"/>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F6A17F-0F81-452F-B8BF-B7F146E2FC29}" type="datetimeFigureOut">
              <a:rPr lang="en-IN" smtClean="0"/>
              <a:t>01-08-2023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354CFA6-D17D-4629-BBC3-798123BECF51}" type="slidenum">
              <a:rPr lang="en-IN" smtClean="0"/>
              <a:t>‹#›</a:t>
            </a:fld>
            <a:endParaRPr lang="en-IN"/>
          </a:p>
        </p:txBody>
      </p:sp>
    </p:spTree>
    <p:extLst>
      <p:ext uri="{BB962C8B-B14F-4D97-AF65-F5344CB8AC3E}">
        <p14:creationId xmlns:p14="http://schemas.microsoft.com/office/powerpoint/2010/main" val="237046342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F6A17F-0F81-452F-B8BF-B7F146E2FC29}" type="datetimeFigureOut">
              <a:rPr lang="en-IN" smtClean="0"/>
              <a:t>01-08-2023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354CFA6-D17D-4629-BBC3-798123BECF51}" type="slidenum">
              <a:rPr lang="en-IN" smtClean="0"/>
              <a:t>‹#›</a:t>
            </a:fld>
            <a:endParaRPr lang="en-IN"/>
          </a:p>
        </p:txBody>
      </p:sp>
    </p:spTree>
    <p:extLst>
      <p:ext uri="{BB962C8B-B14F-4D97-AF65-F5344CB8AC3E}">
        <p14:creationId xmlns:p14="http://schemas.microsoft.com/office/powerpoint/2010/main" val="194787017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eam">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42F4163-FF9F-453F-99BB-82B8FDB0A1F9}"/>
              </a:ext>
            </a:extLst>
          </p:cNvPr>
          <p:cNvSpPr/>
          <p:nvPr userDrawn="1"/>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Picture Placeholder 14">
            <a:extLst>
              <a:ext uri="{FF2B5EF4-FFF2-40B4-BE49-F238E27FC236}">
                <a16:creationId xmlns:a16="http://schemas.microsoft.com/office/drawing/2014/main" id="{D9F91D62-7A39-4697-A73D-908DBA590EFB}"/>
              </a:ext>
            </a:extLst>
          </p:cNvPr>
          <p:cNvSpPr>
            <a:spLocks noGrp="1"/>
          </p:cNvSpPr>
          <p:nvPr>
            <p:ph type="pic" sz="quarter" idx="13" hasCustomPrompt="1"/>
          </p:nvPr>
        </p:nvSpPr>
        <p:spPr>
          <a:xfrm>
            <a:off x="5422392" y="2798064"/>
            <a:ext cx="1463040" cy="1481328"/>
          </a:xfrm>
        </p:spPr>
        <p:txBody>
          <a:bodyPr anchor="ctr"/>
          <a:lstStyle>
            <a:lvl1pPr algn="ctr">
              <a:buNone/>
              <a:defRPr/>
            </a:lvl1pPr>
          </a:lstStyle>
          <a:p>
            <a:r>
              <a:rPr lang="en-US" dirty="0"/>
              <a:t>Picture</a:t>
            </a:r>
          </a:p>
        </p:txBody>
      </p:sp>
      <p:sp>
        <p:nvSpPr>
          <p:cNvPr id="10" name="Picture Placeholder 14">
            <a:extLst>
              <a:ext uri="{FF2B5EF4-FFF2-40B4-BE49-F238E27FC236}">
                <a16:creationId xmlns:a16="http://schemas.microsoft.com/office/drawing/2014/main" id="{687A7A61-F904-44E0-837C-FB357932BC1E}"/>
              </a:ext>
            </a:extLst>
          </p:cNvPr>
          <p:cNvSpPr>
            <a:spLocks noGrp="1"/>
          </p:cNvSpPr>
          <p:nvPr>
            <p:ph type="pic" sz="quarter" idx="14" hasCustomPrompt="1"/>
          </p:nvPr>
        </p:nvSpPr>
        <p:spPr>
          <a:xfrm>
            <a:off x="576072" y="2798064"/>
            <a:ext cx="1463040" cy="1481328"/>
          </a:xfrm>
        </p:spPr>
        <p:txBody>
          <a:bodyPr anchor="ctr"/>
          <a:lstStyle>
            <a:lvl1pPr algn="ctr">
              <a:buNone/>
              <a:defRPr/>
            </a:lvl1pPr>
          </a:lstStyle>
          <a:p>
            <a:r>
              <a:rPr lang="en-US" dirty="0"/>
              <a:t>Picture</a:t>
            </a:r>
          </a:p>
        </p:txBody>
      </p:sp>
      <p:sp>
        <p:nvSpPr>
          <p:cNvPr id="16" name="Picture Placeholder 14">
            <a:extLst>
              <a:ext uri="{FF2B5EF4-FFF2-40B4-BE49-F238E27FC236}">
                <a16:creationId xmlns:a16="http://schemas.microsoft.com/office/drawing/2014/main" id="{6B8374DB-2C54-426F-9768-7B838BE1F98D}"/>
              </a:ext>
            </a:extLst>
          </p:cNvPr>
          <p:cNvSpPr>
            <a:spLocks noGrp="1"/>
          </p:cNvSpPr>
          <p:nvPr>
            <p:ph type="pic" sz="quarter" idx="21" hasCustomPrompt="1"/>
          </p:nvPr>
        </p:nvSpPr>
        <p:spPr>
          <a:xfrm>
            <a:off x="7845552" y="2798064"/>
            <a:ext cx="1463040" cy="1481328"/>
          </a:xfrm>
        </p:spPr>
        <p:txBody>
          <a:bodyPr anchor="ctr"/>
          <a:lstStyle>
            <a:lvl1pPr algn="ctr">
              <a:buNone/>
              <a:defRPr/>
            </a:lvl1pPr>
          </a:lstStyle>
          <a:p>
            <a:r>
              <a:rPr lang="en-US" dirty="0"/>
              <a:t>Picture</a:t>
            </a:r>
          </a:p>
        </p:txBody>
      </p:sp>
      <p:sp>
        <p:nvSpPr>
          <p:cNvPr id="27" name="Rectangle 26">
            <a:extLst>
              <a:ext uri="{FF2B5EF4-FFF2-40B4-BE49-F238E27FC236}">
                <a16:creationId xmlns:a16="http://schemas.microsoft.com/office/drawing/2014/main" id="{76763C05-47FB-4725-A20D-066889246220}"/>
              </a:ext>
            </a:extLst>
          </p:cNvPr>
          <p:cNvSpPr/>
          <p:nvPr userDrawn="1"/>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 name="Title 1">
            <a:extLst>
              <a:ext uri="{FF2B5EF4-FFF2-40B4-BE49-F238E27FC236}">
                <a16:creationId xmlns:a16="http://schemas.microsoft.com/office/drawing/2014/main" id="{9EDC39EC-C00D-4DE8-8828-E0E5AD579F19}"/>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endParaRPr lang="en-US" dirty="0"/>
          </a:p>
        </p:txBody>
      </p:sp>
      <p:sp>
        <p:nvSpPr>
          <p:cNvPr id="32" name="Picture Placeholder 14">
            <a:extLst>
              <a:ext uri="{FF2B5EF4-FFF2-40B4-BE49-F238E27FC236}">
                <a16:creationId xmlns:a16="http://schemas.microsoft.com/office/drawing/2014/main" id="{AC393A50-B0FA-44B0-850A-6E748DECA20A}"/>
              </a:ext>
            </a:extLst>
          </p:cNvPr>
          <p:cNvSpPr>
            <a:spLocks noGrp="1"/>
          </p:cNvSpPr>
          <p:nvPr>
            <p:ph type="pic" sz="quarter" idx="28" hasCustomPrompt="1"/>
          </p:nvPr>
        </p:nvSpPr>
        <p:spPr>
          <a:xfrm>
            <a:off x="2999232" y="2798064"/>
            <a:ext cx="1463040" cy="1481328"/>
          </a:xfrm>
        </p:spPr>
        <p:txBody>
          <a:bodyPr anchor="ctr"/>
          <a:lstStyle>
            <a:lvl1pPr algn="ctr">
              <a:buNone/>
              <a:defRPr/>
            </a:lvl1pPr>
          </a:lstStyle>
          <a:p>
            <a:r>
              <a:rPr lang="en-US" dirty="0"/>
              <a:t>Picture</a:t>
            </a:r>
          </a:p>
        </p:txBody>
      </p:sp>
      <p:sp>
        <p:nvSpPr>
          <p:cNvPr id="33" name="Picture Placeholder 14">
            <a:extLst>
              <a:ext uri="{FF2B5EF4-FFF2-40B4-BE49-F238E27FC236}">
                <a16:creationId xmlns:a16="http://schemas.microsoft.com/office/drawing/2014/main" id="{C19D18E3-AE27-4902-A5E1-1E388C8CA886}"/>
              </a:ext>
            </a:extLst>
          </p:cNvPr>
          <p:cNvSpPr>
            <a:spLocks noGrp="1"/>
          </p:cNvSpPr>
          <p:nvPr>
            <p:ph type="pic" sz="quarter" idx="29" hasCustomPrompt="1"/>
          </p:nvPr>
        </p:nvSpPr>
        <p:spPr>
          <a:xfrm>
            <a:off x="10268712" y="2798064"/>
            <a:ext cx="1463040" cy="1481328"/>
          </a:xfrm>
        </p:spPr>
        <p:txBody>
          <a:bodyPr anchor="ctr"/>
          <a:lstStyle>
            <a:lvl1pPr algn="ctr">
              <a:buNone/>
              <a:defRPr/>
            </a:lvl1pPr>
          </a:lstStyle>
          <a:p>
            <a:r>
              <a:rPr lang="en-US" dirty="0"/>
              <a:t>Picture</a:t>
            </a:r>
          </a:p>
        </p:txBody>
      </p:sp>
      <p:sp>
        <p:nvSpPr>
          <p:cNvPr id="11" name="Date Placeholder 10">
            <a:extLst>
              <a:ext uri="{FF2B5EF4-FFF2-40B4-BE49-F238E27FC236}">
                <a16:creationId xmlns:a16="http://schemas.microsoft.com/office/drawing/2014/main" id="{C4A1E4D4-19E0-496B-BBAF-99A720781C00}"/>
              </a:ext>
            </a:extLst>
          </p:cNvPr>
          <p:cNvSpPr>
            <a:spLocks noGrp="1"/>
          </p:cNvSpPr>
          <p:nvPr>
            <p:ph type="dt" sz="half" idx="32"/>
          </p:nvPr>
        </p:nvSpPr>
        <p:spPr>
          <a:xfrm>
            <a:off x="905256" y="6356350"/>
            <a:ext cx="2743200" cy="365125"/>
          </a:xfrm>
          <a:prstGeom prst="rect">
            <a:avLst/>
          </a:prstGeom>
        </p:spPr>
        <p:txBody>
          <a:bodyPr/>
          <a:lstStyle/>
          <a:p>
            <a:r>
              <a:rPr lang="en-US"/>
              <a:t>9/4/20XX</a:t>
            </a:r>
            <a:endParaRPr lang="en-US" dirty="0"/>
          </a:p>
        </p:txBody>
      </p:sp>
      <p:sp>
        <p:nvSpPr>
          <p:cNvPr id="12" name="Footer Placeholder 11">
            <a:extLst>
              <a:ext uri="{FF2B5EF4-FFF2-40B4-BE49-F238E27FC236}">
                <a16:creationId xmlns:a16="http://schemas.microsoft.com/office/drawing/2014/main" id="{D0281C10-EAAA-4F45-8CC9-87F9F9116C21}"/>
              </a:ext>
            </a:extLst>
          </p:cNvPr>
          <p:cNvSpPr>
            <a:spLocks noGrp="1"/>
          </p:cNvSpPr>
          <p:nvPr>
            <p:ph type="ftr" sz="quarter" idx="33"/>
          </p:nvPr>
        </p:nvSpPr>
        <p:spPr>
          <a:xfrm>
            <a:off x="4038600" y="6356350"/>
            <a:ext cx="4114800" cy="365125"/>
          </a:xfrm>
          <a:prstGeom prst="rect">
            <a:avLst/>
          </a:prstGeom>
        </p:spPr>
        <p:txBody>
          <a:bodyPr/>
          <a:lstStyle/>
          <a:p>
            <a:r>
              <a:rPr lang="en-US" dirty="0"/>
              <a:t>Presentation Title</a:t>
            </a:r>
          </a:p>
        </p:txBody>
      </p:sp>
      <p:sp>
        <p:nvSpPr>
          <p:cNvPr id="13" name="Slide Number Placeholder 12">
            <a:extLst>
              <a:ext uri="{FF2B5EF4-FFF2-40B4-BE49-F238E27FC236}">
                <a16:creationId xmlns:a16="http://schemas.microsoft.com/office/drawing/2014/main" id="{389175D6-43FD-42A2-8595-893FC3BFCDF6}"/>
              </a:ext>
            </a:extLst>
          </p:cNvPr>
          <p:cNvSpPr>
            <a:spLocks noGrp="1"/>
          </p:cNvSpPr>
          <p:nvPr>
            <p:ph type="sldNum" sz="quarter" idx="34"/>
          </p:nvPr>
        </p:nvSpPr>
        <p:spPr>
          <a:xfrm>
            <a:off x="8610600" y="6356350"/>
            <a:ext cx="2743200" cy="365125"/>
          </a:xfrm>
          <a:prstGeom prst="rect">
            <a:avLst/>
          </a:prstGeom>
        </p:spPr>
        <p:txBody>
          <a:bodyPr/>
          <a:lstStyle/>
          <a:p>
            <a:fld id="{A65A5C87-DF58-40C8-B092-1DE63DB4547E}" type="slidenum">
              <a:rPr lang="en-US" smtClean="0"/>
              <a:t>‹#›</a:t>
            </a:fld>
            <a:endParaRPr lang="en-US" dirty="0"/>
          </a:p>
        </p:txBody>
      </p:sp>
      <p:sp>
        <p:nvSpPr>
          <p:cNvPr id="37" name="Text Placeholder 35">
            <a:extLst>
              <a:ext uri="{FF2B5EF4-FFF2-40B4-BE49-F238E27FC236}">
                <a16:creationId xmlns:a16="http://schemas.microsoft.com/office/drawing/2014/main" id="{28F74B10-F76D-4BBB-A284-01D5A0DF8BCB}"/>
              </a:ext>
            </a:extLst>
          </p:cNvPr>
          <p:cNvSpPr>
            <a:spLocks noGrp="1"/>
          </p:cNvSpPr>
          <p:nvPr>
            <p:ph type="body" sz="quarter" idx="36" hasCustomPrompt="1"/>
          </p:nvPr>
        </p:nvSpPr>
        <p:spPr>
          <a:xfrm>
            <a:off x="5431536"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
        <p:nvSpPr>
          <p:cNvPr id="38" name="Text Placeholder 35">
            <a:extLst>
              <a:ext uri="{FF2B5EF4-FFF2-40B4-BE49-F238E27FC236}">
                <a16:creationId xmlns:a16="http://schemas.microsoft.com/office/drawing/2014/main" id="{BD245DC2-6D7B-4AEE-B8EE-0D0E473AFFF5}"/>
              </a:ext>
            </a:extLst>
          </p:cNvPr>
          <p:cNvSpPr>
            <a:spLocks noGrp="1"/>
          </p:cNvSpPr>
          <p:nvPr>
            <p:ph type="body" sz="quarter" idx="37" hasCustomPrompt="1"/>
          </p:nvPr>
        </p:nvSpPr>
        <p:spPr>
          <a:xfrm>
            <a:off x="7845552"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
        <p:nvSpPr>
          <p:cNvPr id="39" name="Text Placeholder 35">
            <a:extLst>
              <a:ext uri="{FF2B5EF4-FFF2-40B4-BE49-F238E27FC236}">
                <a16:creationId xmlns:a16="http://schemas.microsoft.com/office/drawing/2014/main" id="{28069EAF-8C82-49CC-8A38-2ACAD26F7DE9}"/>
              </a:ext>
            </a:extLst>
          </p:cNvPr>
          <p:cNvSpPr>
            <a:spLocks noGrp="1"/>
          </p:cNvSpPr>
          <p:nvPr>
            <p:ph type="body" sz="quarter" idx="38" hasCustomPrompt="1"/>
          </p:nvPr>
        </p:nvSpPr>
        <p:spPr>
          <a:xfrm>
            <a:off x="10268712"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
        <p:nvSpPr>
          <p:cNvPr id="40" name="Text Placeholder 35">
            <a:extLst>
              <a:ext uri="{FF2B5EF4-FFF2-40B4-BE49-F238E27FC236}">
                <a16:creationId xmlns:a16="http://schemas.microsoft.com/office/drawing/2014/main" id="{DAA3B1CD-59B3-4B73-B91A-88CED1D8FDD6}"/>
              </a:ext>
            </a:extLst>
          </p:cNvPr>
          <p:cNvSpPr>
            <a:spLocks noGrp="1"/>
          </p:cNvSpPr>
          <p:nvPr>
            <p:ph type="body" sz="quarter" idx="39" hasCustomPrompt="1"/>
          </p:nvPr>
        </p:nvSpPr>
        <p:spPr>
          <a:xfrm>
            <a:off x="594360"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
        <p:nvSpPr>
          <p:cNvPr id="41" name="Text Placeholder 35">
            <a:extLst>
              <a:ext uri="{FF2B5EF4-FFF2-40B4-BE49-F238E27FC236}">
                <a16:creationId xmlns:a16="http://schemas.microsoft.com/office/drawing/2014/main" id="{C1FED6B0-DEB7-46E3-8038-FE6788AC24A9}"/>
              </a:ext>
            </a:extLst>
          </p:cNvPr>
          <p:cNvSpPr>
            <a:spLocks noGrp="1"/>
          </p:cNvSpPr>
          <p:nvPr>
            <p:ph type="body" sz="quarter" idx="35" hasCustomPrompt="1"/>
          </p:nvPr>
        </p:nvSpPr>
        <p:spPr>
          <a:xfrm>
            <a:off x="3008376"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Tree>
    <p:extLst>
      <p:ext uri="{BB962C8B-B14F-4D97-AF65-F5344CB8AC3E}">
        <p14:creationId xmlns:p14="http://schemas.microsoft.com/office/powerpoint/2010/main" val="7788421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userDrawn="1"/>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01852" y="6356350"/>
            <a:ext cx="2743200" cy="365125"/>
          </a:xfrm>
          <a:prstGeom prst="rect">
            <a:avLst/>
          </a:prstGeom>
        </p:spPr>
        <p:txBody>
          <a:bodyPr/>
          <a:lstStyle/>
          <a:p>
            <a:r>
              <a:rPr lang="en-US"/>
              <a:t>9/4/20XX</a:t>
            </a:r>
            <a:endParaRPr lang="en-US" dirty="0"/>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a:xfrm>
            <a:off x="4038600" y="6356350"/>
            <a:ext cx="4114800" cy="365125"/>
          </a:xfrm>
          <a:prstGeom prst="rect">
            <a:avLst/>
          </a:prstGeom>
        </p:spPr>
        <p:txBody>
          <a:bodyPr/>
          <a:lstStyle/>
          <a:p>
            <a:r>
              <a:rPr lang="en-US" dirty="0"/>
              <a:t>Presentation Title</a:t>
            </a:r>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a:prstGeom prst="rect">
            <a:avLst/>
          </a:prstGeom>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33938697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42F4163-FF9F-453F-99BB-82B8FDB0A1F9}"/>
              </a:ext>
            </a:extLst>
          </p:cNvPr>
          <p:cNvSpPr/>
          <p:nvPr userDrawn="1"/>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Picture Placeholder 14">
            <a:extLst>
              <a:ext uri="{FF2B5EF4-FFF2-40B4-BE49-F238E27FC236}">
                <a16:creationId xmlns:a16="http://schemas.microsoft.com/office/drawing/2014/main" id="{D9F91D62-7A39-4697-A73D-908DBA590EFB}"/>
              </a:ext>
            </a:extLst>
          </p:cNvPr>
          <p:cNvSpPr>
            <a:spLocks noGrp="1"/>
          </p:cNvSpPr>
          <p:nvPr>
            <p:ph type="pic" sz="quarter" idx="13" hasCustomPrompt="1"/>
          </p:nvPr>
        </p:nvSpPr>
        <p:spPr>
          <a:xfrm>
            <a:off x="5422392" y="2798064"/>
            <a:ext cx="1463040" cy="1481328"/>
          </a:xfrm>
        </p:spPr>
        <p:txBody>
          <a:bodyPr anchor="ctr"/>
          <a:lstStyle>
            <a:lvl1pPr algn="ctr">
              <a:buNone/>
              <a:defRPr/>
            </a:lvl1pPr>
          </a:lstStyle>
          <a:p>
            <a:r>
              <a:rPr lang="en-US" dirty="0"/>
              <a:t>Picture</a:t>
            </a:r>
          </a:p>
        </p:txBody>
      </p:sp>
      <p:sp>
        <p:nvSpPr>
          <p:cNvPr id="10" name="Picture Placeholder 14">
            <a:extLst>
              <a:ext uri="{FF2B5EF4-FFF2-40B4-BE49-F238E27FC236}">
                <a16:creationId xmlns:a16="http://schemas.microsoft.com/office/drawing/2014/main" id="{687A7A61-F904-44E0-837C-FB357932BC1E}"/>
              </a:ext>
            </a:extLst>
          </p:cNvPr>
          <p:cNvSpPr>
            <a:spLocks noGrp="1"/>
          </p:cNvSpPr>
          <p:nvPr>
            <p:ph type="pic" sz="quarter" idx="14" hasCustomPrompt="1"/>
          </p:nvPr>
        </p:nvSpPr>
        <p:spPr>
          <a:xfrm>
            <a:off x="576072" y="2798064"/>
            <a:ext cx="1463040" cy="1481328"/>
          </a:xfrm>
        </p:spPr>
        <p:txBody>
          <a:bodyPr anchor="ctr"/>
          <a:lstStyle>
            <a:lvl1pPr algn="ctr">
              <a:buNone/>
              <a:defRPr/>
            </a:lvl1pPr>
          </a:lstStyle>
          <a:p>
            <a:r>
              <a:rPr lang="en-US" dirty="0"/>
              <a:t>Picture</a:t>
            </a:r>
          </a:p>
        </p:txBody>
      </p:sp>
      <p:sp>
        <p:nvSpPr>
          <p:cNvPr id="16" name="Picture Placeholder 14">
            <a:extLst>
              <a:ext uri="{FF2B5EF4-FFF2-40B4-BE49-F238E27FC236}">
                <a16:creationId xmlns:a16="http://schemas.microsoft.com/office/drawing/2014/main" id="{6B8374DB-2C54-426F-9768-7B838BE1F98D}"/>
              </a:ext>
            </a:extLst>
          </p:cNvPr>
          <p:cNvSpPr>
            <a:spLocks noGrp="1"/>
          </p:cNvSpPr>
          <p:nvPr>
            <p:ph type="pic" sz="quarter" idx="21" hasCustomPrompt="1"/>
          </p:nvPr>
        </p:nvSpPr>
        <p:spPr>
          <a:xfrm>
            <a:off x="7845552" y="2798064"/>
            <a:ext cx="1463040" cy="1481328"/>
          </a:xfrm>
        </p:spPr>
        <p:txBody>
          <a:bodyPr anchor="ctr"/>
          <a:lstStyle>
            <a:lvl1pPr algn="ctr">
              <a:buNone/>
              <a:defRPr/>
            </a:lvl1pPr>
          </a:lstStyle>
          <a:p>
            <a:r>
              <a:rPr lang="en-US" dirty="0"/>
              <a:t>Picture</a:t>
            </a:r>
          </a:p>
        </p:txBody>
      </p:sp>
      <p:sp>
        <p:nvSpPr>
          <p:cNvPr id="27" name="Rectangle 26">
            <a:extLst>
              <a:ext uri="{FF2B5EF4-FFF2-40B4-BE49-F238E27FC236}">
                <a16:creationId xmlns:a16="http://schemas.microsoft.com/office/drawing/2014/main" id="{76763C05-47FB-4725-A20D-066889246220}"/>
              </a:ext>
            </a:extLst>
          </p:cNvPr>
          <p:cNvSpPr/>
          <p:nvPr userDrawn="1"/>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 name="Title 1">
            <a:extLst>
              <a:ext uri="{FF2B5EF4-FFF2-40B4-BE49-F238E27FC236}">
                <a16:creationId xmlns:a16="http://schemas.microsoft.com/office/drawing/2014/main" id="{9EDC39EC-C00D-4DE8-8828-E0E5AD579F19}"/>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endParaRPr lang="en-US" dirty="0"/>
          </a:p>
        </p:txBody>
      </p:sp>
      <p:sp>
        <p:nvSpPr>
          <p:cNvPr id="32" name="Picture Placeholder 14">
            <a:extLst>
              <a:ext uri="{FF2B5EF4-FFF2-40B4-BE49-F238E27FC236}">
                <a16:creationId xmlns:a16="http://schemas.microsoft.com/office/drawing/2014/main" id="{AC393A50-B0FA-44B0-850A-6E748DECA20A}"/>
              </a:ext>
            </a:extLst>
          </p:cNvPr>
          <p:cNvSpPr>
            <a:spLocks noGrp="1"/>
          </p:cNvSpPr>
          <p:nvPr>
            <p:ph type="pic" sz="quarter" idx="28" hasCustomPrompt="1"/>
          </p:nvPr>
        </p:nvSpPr>
        <p:spPr>
          <a:xfrm>
            <a:off x="2999232" y="2798064"/>
            <a:ext cx="1463040" cy="1481328"/>
          </a:xfrm>
        </p:spPr>
        <p:txBody>
          <a:bodyPr anchor="ctr"/>
          <a:lstStyle>
            <a:lvl1pPr algn="ctr">
              <a:buNone/>
              <a:defRPr/>
            </a:lvl1pPr>
          </a:lstStyle>
          <a:p>
            <a:r>
              <a:rPr lang="en-US" dirty="0"/>
              <a:t>Picture</a:t>
            </a:r>
          </a:p>
        </p:txBody>
      </p:sp>
      <p:sp>
        <p:nvSpPr>
          <p:cNvPr id="33" name="Picture Placeholder 14">
            <a:extLst>
              <a:ext uri="{FF2B5EF4-FFF2-40B4-BE49-F238E27FC236}">
                <a16:creationId xmlns:a16="http://schemas.microsoft.com/office/drawing/2014/main" id="{C19D18E3-AE27-4902-A5E1-1E388C8CA886}"/>
              </a:ext>
            </a:extLst>
          </p:cNvPr>
          <p:cNvSpPr>
            <a:spLocks noGrp="1"/>
          </p:cNvSpPr>
          <p:nvPr>
            <p:ph type="pic" sz="quarter" idx="29" hasCustomPrompt="1"/>
          </p:nvPr>
        </p:nvSpPr>
        <p:spPr>
          <a:xfrm>
            <a:off x="10268712" y="2798064"/>
            <a:ext cx="1463040" cy="1481328"/>
          </a:xfrm>
        </p:spPr>
        <p:txBody>
          <a:bodyPr anchor="ctr"/>
          <a:lstStyle>
            <a:lvl1pPr algn="ctr">
              <a:buNone/>
              <a:defRPr/>
            </a:lvl1pPr>
          </a:lstStyle>
          <a:p>
            <a:r>
              <a:rPr lang="en-US" dirty="0"/>
              <a:t>Picture</a:t>
            </a:r>
          </a:p>
        </p:txBody>
      </p:sp>
      <p:sp>
        <p:nvSpPr>
          <p:cNvPr id="11" name="Date Placeholder 10">
            <a:extLst>
              <a:ext uri="{FF2B5EF4-FFF2-40B4-BE49-F238E27FC236}">
                <a16:creationId xmlns:a16="http://schemas.microsoft.com/office/drawing/2014/main" id="{C4A1E4D4-19E0-496B-BBAF-99A720781C00}"/>
              </a:ext>
            </a:extLst>
          </p:cNvPr>
          <p:cNvSpPr>
            <a:spLocks noGrp="1"/>
          </p:cNvSpPr>
          <p:nvPr>
            <p:ph type="dt" sz="half" idx="32"/>
          </p:nvPr>
        </p:nvSpPr>
        <p:spPr>
          <a:xfrm>
            <a:off x="905256" y="6356350"/>
            <a:ext cx="2743200" cy="365125"/>
          </a:xfrm>
          <a:prstGeom prst="rect">
            <a:avLst/>
          </a:prstGeom>
        </p:spPr>
        <p:txBody>
          <a:bodyPr/>
          <a:lstStyle/>
          <a:p>
            <a:r>
              <a:rPr lang="en-US"/>
              <a:t>9/4/20XX</a:t>
            </a:r>
            <a:endParaRPr lang="en-US" dirty="0"/>
          </a:p>
        </p:txBody>
      </p:sp>
      <p:sp>
        <p:nvSpPr>
          <p:cNvPr id="12" name="Footer Placeholder 11">
            <a:extLst>
              <a:ext uri="{FF2B5EF4-FFF2-40B4-BE49-F238E27FC236}">
                <a16:creationId xmlns:a16="http://schemas.microsoft.com/office/drawing/2014/main" id="{D0281C10-EAAA-4F45-8CC9-87F9F9116C21}"/>
              </a:ext>
            </a:extLst>
          </p:cNvPr>
          <p:cNvSpPr>
            <a:spLocks noGrp="1"/>
          </p:cNvSpPr>
          <p:nvPr>
            <p:ph type="ftr" sz="quarter" idx="33"/>
          </p:nvPr>
        </p:nvSpPr>
        <p:spPr>
          <a:xfrm>
            <a:off x="4038600" y="6356350"/>
            <a:ext cx="4114800" cy="365125"/>
          </a:xfrm>
          <a:prstGeom prst="rect">
            <a:avLst/>
          </a:prstGeom>
        </p:spPr>
        <p:txBody>
          <a:bodyPr/>
          <a:lstStyle/>
          <a:p>
            <a:r>
              <a:rPr lang="en-US" dirty="0"/>
              <a:t>Presentation Title</a:t>
            </a:r>
          </a:p>
        </p:txBody>
      </p:sp>
      <p:sp>
        <p:nvSpPr>
          <p:cNvPr id="13" name="Slide Number Placeholder 12">
            <a:extLst>
              <a:ext uri="{FF2B5EF4-FFF2-40B4-BE49-F238E27FC236}">
                <a16:creationId xmlns:a16="http://schemas.microsoft.com/office/drawing/2014/main" id="{389175D6-43FD-42A2-8595-893FC3BFCDF6}"/>
              </a:ext>
            </a:extLst>
          </p:cNvPr>
          <p:cNvSpPr>
            <a:spLocks noGrp="1"/>
          </p:cNvSpPr>
          <p:nvPr>
            <p:ph type="sldNum" sz="quarter" idx="34"/>
          </p:nvPr>
        </p:nvSpPr>
        <p:spPr>
          <a:xfrm>
            <a:off x="8610600" y="6356350"/>
            <a:ext cx="2743200" cy="365125"/>
          </a:xfrm>
          <a:prstGeom prst="rect">
            <a:avLst/>
          </a:prstGeom>
        </p:spPr>
        <p:txBody>
          <a:bodyPr/>
          <a:lstStyle/>
          <a:p>
            <a:fld id="{A65A5C87-DF58-40C8-B092-1DE63DB4547E}" type="slidenum">
              <a:rPr lang="en-US" smtClean="0"/>
              <a:t>‹#›</a:t>
            </a:fld>
            <a:endParaRPr lang="en-US" dirty="0"/>
          </a:p>
        </p:txBody>
      </p:sp>
      <p:sp>
        <p:nvSpPr>
          <p:cNvPr id="37" name="Text Placeholder 35">
            <a:extLst>
              <a:ext uri="{FF2B5EF4-FFF2-40B4-BE49-F238E27FC236}">
                <a16:creationId xmlns:a16="http://schemas.microsoft.com/office/drawing/2014/main" id="{28F74B10-F76D-4BBB-A284-01D5A0DF8BCB}"/>
              </a:ext>
            </a:extLst>
          </p:cNvPr>
          <p:cNvSpPr>
            <a:spLocks noGrp="1"/>
          </p:cNvSpPr>
          <p:nvPr>
            <p:ph type="body" sz="quarter" idx="36" hasCustomPrompt="1"/>
          </p:nvPr>
        </p:nvSpPr>
        <p:spPr>
          <a:xfrm>
            <a:off x="5431536"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
        <p:nvSpPr>
          <p:cNvPr id="38" name="Text Placeholder 35">
            <a:extLst>
              <a:ext uri="{FF2B5EF4-FFF2-40B4-BE49-F238E27FC236}">
                <a16:creationId xmlns:a16="http://schemas.microsoft.com/office/drawing/2014/main" id="{BD245DC2-6D7B-4AEE-B8EE-0D0E473AFFF5}"/>
              </a:ext>
            </a:extLst>
          </p:cNvPr>
          <p:cNvSpPr>
            <a:spLocks noGrp="1"/>
          </p:cNvSpPr>
          <p:nvPr>
            <p:ph type="body" sz="quarter" idx="37" hasCustomPrompt="1"/>
          </p:nvPr>
        </p:nvSpPr>
        <p:spPr>
          <a:xfrm>
            <a:off x="7845552"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
        <p:nvSpPr>
          <p:cNvPr id="39" name="Text Placeholder 35">
            <a:extLst>
              <a:ext uri="{FF2B5EF4-FFF2-40B4-BE49-F238E27FC236}">
                <a16:creationId xmlns:a16="http://schemas.microsoft.com/office/drawing/2014/main" id="{28069EAF-8C82-49CC-8A38-2ACAD26F7DE9}"/>
              </a:ext>
            </a:extLst>
          </p:cNvPr>
          <p:cNvSpPr>
            <a:spLocks noGrp="1"/>
          </p:cNvSpPr>
          <p:nvPr>
            <p:ph type="body" sz="quarter" idx="38" hasCustomPrompt="1"/>
          </p:nvPr>
        </p:nvSpPr>
        <p:spPr>
          <a:xfrm>
            <a:off x="10268712"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
        <p:nvSpPr>
          <p:cNvPr id="40" name="Text Placeholder 35">
            <a:extLst>
              <a:ext uri="{FF2B5EF4-FFF2-40B4-BE49-F238E27FC236}">
                <a16:creationId xmlns:a16="http://schemas.microsoft.com/office/drawing/2014/main" id="{DAA3B1CD-59B3-4B73-B91A-88CED1D8FDD6}"/>
              </a:ext>
            </a:extLst>
          </p:cNvPr>
          <p:cNvSpPr>
            <a:spLocks noGrp="1"/>
          </p:cNvSpPr>
          <p:nvPr>
            <p:ph type="body" sz="quarter" idx="39" hasCustomPrompt="1"/>
          </p:nvPr>
        </p:nvSpPr>
        <p:spPr>
          <a:xfrm>
            <a:off x="594360"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
        <p:nvSpPr>
          <p:cNvPr id="41" name="Text Placeholder 35">
            <a:extLst>
              <a:ext uri="{FF2B5EF4-FFF2-40B4-BE49-F238E27FC236}">
                <a16:creationId xmlns:a16="http://schemas.microsoft.com/office/drawing/2014/main" id="{C1FED6B0-DEB7-46E3-8038-FE6788AC24A9}"/>
              </a:ext>
            </a:extLst>
          </p:cNvPr>
          <p:cNvSpPr>
            <a:spLocks noGrp="1"/>
          </p:cNvSpPr>
          <p:nvPr>
            <p:ph type="body" sz="quarter" idx="35" hasCustomPrompt="1"/>
          </p:nvPr>
        </p:nvSpPr>
        <p:spPr>
          <a:xfrm>
            <a:off x="3008376"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Tree>
    <p:extLst>
      <p:ext uri="{BB962C8B-B14F-4D97-AF65-F5344CB8AC3E}">
        <p14:creationId xmlns:p14="http://schemas.microsoft.com/office/powerpoint/2010/main" val="4315117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2F6A17F-0F81-452F-B8BF-B7F146E2FC29}" type="datetimeFigureOut">
              <a:rPr lang="en-IN" smtClean="0"/>
              <a:t>01-08-2023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354CFA6-D17D-4629-BBC3-798123BECF51}" type="slidenum">
              <a:rPr lang="en-IN" smtClean="0"/>
              <a:t>‹#›</a:t>
            </a:fld>
            <a:endParaRPr lang="en-IN"/>
          </a:p>
        </p:txBody>
      </p:sp>
      <p:sp useBgFill="1">
        <p:nvSpPr>
          <p:cNvPr id="7" name="Rectangle 6">
            <a:extLst>
              <a:ext uri="{FF2B5EF4-FFF2-40B4-BE49-F238E27FC236}">
                <a16:creationId xmlns:a16="http://schemas.microsoft.com/office/drawing/2014/main" id="{85EC2C3B-92C0-8A52-13A3-E3BC741322BB}"/>
              </a:ext>
            </a:extLst>
          </p:cNvPr>
          <p:cNvSpPr/>
          <p:nvPr userDrawn="1"/>
        </p:nvSpPr>
        <p:spPr>
          <a:xfrm>
            <a:off x="1528762" y="1473243"/>
            <a:ext cx="9144000" cy="3007447"/>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811122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9/4/20XX</a:t>
            </a:r>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A65A5C87-DF58-40C8-B092-1DE63DB4547E}" type="slidenum">
              <a:rPr lang="en-US" smtClean="0"/>
              <a:t>‹#›</a:t>
            </a:fld>
            <a:endParaRPr lang="en-US" dirty="0"/>
          </a:p>
        </p:txBody>
      </p:sp>
      <p:sp useBgFill="1">
        <p:nvSpPr>
          <p:cNvPr id="7" name="Rectangle 6">
            <a:extLst>
              <a:ext uri="{FF2B5EF4-FFF2-40B4-BE49-F238E27FC236}">
                <a16:creationId xmlns:a16="http://schemas.microsoft.com/office/drawing/2014/main" id="{D06661ED-F9F6-20CD-DC6C-8F9990A62515}"/>
              </a:ext>
            </a:extLst>
          </p:cNvPr>
          <p:cNvSpPr/>
          <p:nvPr userDrawn="1"/>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060388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2F6A17F-0F81-452F-B8BF-B7F146E2FC29}" type="datetimeFigureOut">
              <a:rPr lang="en-IN" smtClean="0"/>
              <a:t>01-08-2023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354CFA6-D17D-4629-BBC3-798123BECF51}" type="slidenum">
              <a:rPr lang="en-IN" smtClean="0"/>
              <a:t>‹#›</a:t>
            </a:fld>
            <a:endParaRPr lang="en-IN"/>
          </a:p>
        </p:txBody>
      </p:sp>
    </p:spTree>
    <p:extLst>
      <p:ext uri="{BB962C8B-B14F-4D97-AF65-F5344CB8AC3E}">
        <p14:creationId xmlns:p14="http://schemas.microsoft.com/office/powerpoint/2010/main" val="325611671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2F6A17F-0F81-452F-B8BF-B7F146E2FC29}" type="datetimeFigureOut">
              <a:rPr lang="en-IN" smtClean="0"/>
              <a:t>01-08-2023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354CFA6-D17D-4629-BBC3-798123BECF51}" type="slidenum">
              <a:rPr lang="en-IN" smtClean="0"/>
              <a:t>‹#›</a:t>
            </a:fld>
            <a:endParaRPr lang="en-IN"/>
          </a:p>
        </p:txBody>
      </p:sp>
    </p:spTree>
    <p:extLst>
      <p:ext uri="{BB962C8B-B14F-4D97-AF65-F5344CB8AC3E}">
        <p14:creationId xmlns:p14="http://schemas.microsoft.com/office/powerpoint/2010/main" val="3411811375"/>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2F6A17F-0F81-452F-B8BF-B7F146E2FC29}" type="datetimeFigureOut">
              <a:rPr lang="en-IN" smtClean="0"/>
              <a:t>01-08-2023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354CFA6-D17D-4629-BBC3-798123BECF51}" type="slidenum">
              <a:rPr lang="en-IN" smtClean="0"/>
              <a:t>‹#›</a:t>
            </a:fld>
            <a:endParaRPr lang="en-IN"/>
          </a:p>
        </p:txBody>
      </p:sp>
    </p:spTree>
    <p:extLst>
      <p:ext uri="{BB962C8B-B14F-4D97-AF65-F5344CB8AC3E}">
        <p14:creationId xmlns:p14="http://schemas.microsoft.com/office/powerpoint/2010/main" val="296752815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2F6A17F-0F81-452F-B8BF-B7F146E2FC29}" type="datetimeFigureOut">
              <a:rPr lang="en-IN" smtClean="0"/>
              <a:t>01-08-2023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354CFA6-D17D-4629-BBC3-798123BECF51}" type="slidenum">
              <a:rPr lang="en-IN" smtClean="0"/>
              <a:t>‹#›</a:t>
            </a:fld>
            <a:endParaRPr lang="en-IN"/>
          </a:p>
        </p:txBody>
      </p:sp>
    </p:spTree>
    <p:extLst>
      <p:ext uri="{BB962C8B-B14F-4D97-AF65-F5344CB8AC3E}">
        <p14:creationId xmlns:p14="http://schemas.microsoft.com/office/powerpoint/2010/main" val="381461678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theme" Target="../theme/theme2.xml"/><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slideLayout" Target="../slideLayouts/slideLayout15.xml"/><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85134420"/>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36" r:id="rId3"/>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8/1/2023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3299972772"/>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3772" r:id="rId11"/>
    <p:sldLayoutId id="2147483773"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hyperlink" Target="https://www.bloodworksnw.org/" TargetMode="External"/><Relationship Id="rId7" Type="http://schemas.openxmlformats.org/officeDocument/2006/relationships/hyperlink" Target="http://nbtc.naco.gov.in/" TargetMode="External"/><Relationship Id="rId2" Type="http://schemas.openxmlformats.org/officeDocument/2006/relationships/hyperlink" Target="https://www.redcross.org/" TargetMode="External"/><Relationship Id="rId1" Type="http://schemas.openxmlformats.org/officeDocument/2006/relationships/slideLayout" Target="../slideLayouts/slideLayout5.xml"/><Relationship Id="rId6" Type="http://schemas.openxmlformats.org/officeDocument/2006/relationships/hyperlink" Target="https://rotarybloodbank.org/?page_id=146" TargetMode="External"/><Relationship Id="rId5" Type="http://schemas.openxmlformats.org/officeDocument/2006/relationships/hyperlink" Target="https://www.uberhealth.com/" TargetMode="External"/><Relationship Id="rId4" Type="http://schemas.openxmlformats.org/officeDocument/2006/relationships/hyperlink" Target="https://techcrunch.com/2022/12/15/zipline-is-now-the-national-drone-service-provider-for-rwanda/" TargetMode="External"/></Relationships>
</file>

<file path=ppt/slides/_rels/slide1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Layout" Target="../diagrams/layout1.xml"/><Relationship Id="rId7" Type="http://schemas.openxmlformats.org/officeDocument/2006/relationships/image" Target="../media/image6.png"/><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openxmlformats.org/officeDocument/2006/relationships/image" Target="../media/image8.png"/></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 Id="rId4" Type="http://schemas.openxmlformats.org/officeDocument/2006/relationships/image" Target="../media/image13.jpe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5.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5.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hyperlink" Target="https://timesofindia.indiatimes.com/blogs/voices/blood-donation-saves-lives/" TargetMode="External"/><Relationship Id="rId2" Type="http://schemas.openxmlformats.org/officeDocument/2006/relationships/image" Target="../media/image2.jpe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hyperlink" Target="https://finance.yahoo.com/news/blood-bank-information-systems-market-121800180.html" TargetMode="Externa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78B7594-BED8-7B78-27F0-8DBDF75C7632}"/>
              </a:ext>
            </a:extLst>
          </p:cNvPr>
          <p:cNvSpPr>
            <a:spLocks noGrp="1"/>
          </p:cNvSpPr>
          <p:nvPr>
            <p:ph type="ctrTitle"/>
          </p:nvPr>
        </p:nvSpPr>
        <p:spPr>
          <a:xfrm>
            <a:off x="2854130" y="1875631"/>
            <a:ext cx="6350001" cy="2176463"/>
          </a:xfrm>
        </p:spPr>
        <p:txBody>
          <a:bodyPr/>
          <a:lstStyle/>
          <a:p>
            <a:r>
              <a:rPr lang="en-US" sz="4400" b="1" kern="1400" spc="100" dirty="0">
                <a:solidFill>
                  <a:srgbClr val="000000"/>
                </a:solidFill>
                <a:latin typeface="Lucida Fax" panose="02060602050505020204" pitchFamily="18" charset="0"/>
              </a:rPr>
              <a:t> RUDHIRA </a:t>
            </a:r>
            <a:r>
              <a:rPr lang="en-US" sz="4400" b="1" spc="100" dirty="0">
                <a:solidFill>
                  <a:srgbClr val="000000"/>
                </a:solidFill>
                <a:latin typeface="Lucida Fax" panose="02060602050505020204" pitchFamily="18" charset="0"/>
              </a:rPr>
              <a:t>DHAAN</a:t>
            </a:r>
          </a:p>
        </p:txBody>
      </p:sp>
      <p:sp>
        <p:nvSpPr>
          <p:cNvPr id="7" name="Subtitle 6">
            <a:extLst>
              <a:ext uri="{FF2B5EF4-FFF2-40B4-BE49-F238E27FC236}">
                <a16:creationId xmlns:a16="http://schemas.microsoft.com/office/drawing/2014/main" id="{4215572F-9DA3-7161-8144-DC807A8D993A}"/>
              </a:ext>
            </a:extLst>
          </p:cNvPr>
          <p:cNvSpPr>
            <a:spLocks noGrp="1"/>
          </p:cNvSpPr>
          <p:nvPr>
            <p:ph type="subTitle" idx="1"/>
          </p:nvPr>
        </p:nvSpPr>
        <p:spPr>
          <a:xfrm>
            <a:off x="4525346" y="3497263"/>
            <a:ext cx="6921075" cy="685800"/>
          </a:xfrm>
        </p:spPr>
        <p:txBody>
          <a:bodyPr>
            <a:normAutofit/>
          </a:bodyPr>
          <a:lstStyle/>
          <a:p>
            <a:r>
              <a:rPr lang="en-IN" sz="1600" dirty="0">
                <a:solidFill>
                  <a:schemeClr val="tx1">
                    <a:lumMod val="95000"/>
                    <a:lumOff val="5000"/>
                  </a:schemeClr>
                </a:solidFill>
                <a:latin typeface="Berlin Sans FB" panose="020E0602020502020306" pitchFamily="34" charset="0"/>
              </a:rPr>
              <a:t>“Donate </a:t>
            </a:r>
            <a:r>
              <a:rPr lang="en-IN" sz="1400" dirty="0">
                <a:solidFill>
                  <a:schemeClr val="tx1">
                    <a:lumMod val="95000"/>
                    <a:lumOff val="5000"/>
                  </a:schemeClr>
                </a:solidFill>
                <a:latin typeface="Berlin Sans FB" panose="020E0602020502020306" pitchFamily="34" charset="0"/>
              </a:rPr>
              <a:t>blood</a:t>
            </a:r>
            <a:r>
              <a:rPr lang="en-IN" sz="1600" dirty="0">
                <a:solidFill>
                  <a:schemeClr val="tx1">
                    <a:lumMod val="95000"/>
                    <a:lumOff val="5000"/>
                  </a:schemeClr>
                </a:solidFill>
                <a:latin typeface="Berlin Sans FB" panose="020E0602020502020306" pitchFamily="34" charset="0"/>
              </a:rPr>
              <a:t>, save lives-faster and easier than ever before”</a:t>
            </a:r>
          </a:p>
        </p:txBody>
      </p:sp>
      <p:pic>
        <p:nvPicPr>
          <p:cNvPr id="4" name="Picture 3">
            <a:extLst>
              <a:ext uri="{FF2B5EF4-FFF2-40B4-BE49-F238E27FC236}">
                <a16:creationId xmlns:a16="http://schemas.microsoft.com/office/drawing/2014/main" id="{F3503F4B-EBE2-EA1C-CE28-C1A2CD011616}"/>
              </a:ext>
            </a:extLst>
          </p:cNvPr>
          <p:cNvPicPr>
            <a:picLocks noChangeAspect="1"/>
          </p:cNvPicPr>
          <p:nvPr/>
        </p:nvPicPr>
        <p:blipFill rotWithShape="1">
          <a:blip r:embed="rId3"/>
          <a:srcRect l="15467" t="19611" r="14257" b="10909"/>
          <a:stretch/>
        </p:blipFill>
        <p:spPr>
          <a:xfrm>
            <a:off x="922860" y="1744661"/>
            <a:ext cx="2519680" cy="2594073"/>
          </a:xfrm>
          <a:prstGeom prst="ellipse">
            <a:avLst/>
          </a:prstGeom>
          <a:ln w="63500" cap="rnd">
            <a:solidFill>
              <a:srgbClr val="333333"/>
            </a:solidFill>
          </a:ln>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833737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E6C9399-7763-F080-70CE-FD9D4EA056B5}"/>
              </a:ext>
            </a:extLst>
          </p:cNvPr>
          <p:cNvSpPr>
            <a:spLocks noGrp="1"/>
          </p:cNvSpPr>
          <p:nvPr>
            <p:ph type="title"/>
          </p:nvPr>
        </p:nvSpPr>
        <p:spPr>
          <a:xfrm>
            <a:off x="882948" y="926071"/>
            <a:ext cx="6502620" cy="676656"/>
          </a:xfrm>
        </p:spPr>
        <p:txBody>
          <a:bodyPr>
            <a:normAutofit fontScale="90000"/>
          </a:bodyPr>
          <a:lstStyle/>
          <a:p>
            <a:r>
              <a:rPr lang="en-IN" b="1" spc="300" dirty="0">
                <a:latin typeface="Franklin Gothic Medium Cond" panose="020B0606030402020204" pitchFamily="34" charset="0"/>
              </a:rPr>
              <a:t>Potential Solution:</a:t>
            </a:r>
          </a:p>
        </p:txBody>
      </p:sp>
      <p:sp>
        <p:nvSpPr>
          <p:cNvPr id="7" name="Text Placeholder 2">
            <a:extLst>
              <a:ext uri="{FF2B5EF4-FFF2-40B4-BE49-F238E27FC236}">
                <a16:creationId xmlns:a16="http://schemas.microsoft.com/office/drawing/2014/main" id="{FCE0AAA8-1209-B51A-96F2-155DB5B351B9}"/>
              </a:ext>
            </a:extLst>
          </p:cNvPr>
          <p:cNvSpPr>
            <a:spLocks noGrp="1"/>
          </p:cNvSpPr>
          <p:nvPr>
            <p:ph idx="1"/>
          </p:nvPr>
        </p:nvSpPr>
        <p:spPr>
          <a:xfrm>
            <a:off x="574221" y="1717017"/>
            <a:ext cx="6941975" cy="3900197"/>
          </a:xfrm>
        </p:spPr>
        <p:txBody>
          <a:bodyPr>
            <a:noAutofit/>
          </a:bodyPr>
          <a:lstStyle/>
          <a:p>
            <a:pPr marL="342900" indent="-342900">
              <a:buFont typeface="+mj-lt"/>
              <a:buAutoNum type="arabicPeriod"/>
            </a:pPr>
            <a:r>
              <a:rPr lang="en-IN" sz="2000" dirty="0"/>
              <a:t>Developing a mobile app that make it easy for donors to schedule appointments, track their donations , and receive notifications about upcoming blood drives</a:t>
            </a:r>
          </a:p>
          <a:p>
            <a:pPr marL="342900" indent="-342900">
              <a:buFont typeface="+mj-lt"/>
              <a:buAutoNum type="arabicPeriod"/>
            </a:pPr>
            <a:r>
              <a:rPr lang="en-IN" sz="2000" dirty="0"/>
              <a:t>By using bikes to pick up and drop off donors, our project could potentially provide a faster and more efficient way to transport blood to hospitals and other medical facilities</a:t>
            </a:r>
          </a:p>
          <a:p>
            <a:pPr marL="342900" indent="-342900">
              <a:buFont typeface="+mj-lt"/>
              <a:buAutoNum type="arabicPeriod"/>
            </a:pPr>
            <a:r>
              <a:rPr lang="en-IN" sz="2000" dirty="0"/>
              <a:t>Using social media and other marketing channels to raise awareness about the importance of blood donation and encourage people to get involved</a:t>
            </a:r>
          </a:p>
          <a:p>
            <a:pPr marL="342900" indent="-342900">
              <a:buFont typeface="+mj-lt"/>
              <a:buAutoNum type="arabicPeriod"/>
            </a:pPr>
            <a:r>
              <a:rPr lang="en-IN" sz="2000" dirty="0"/>
              <a:t>Building partnership with hospitals clinics, and other healthcare providers to ensure a steady supply of blood and other medical supplies</a:t>
            </a:r>
          </a:p>
          <a:p>
            <a:pPr marL="342900" indent="-342900">
              <a:buFont typeface="+mj-lt"/>
              <a:buAutoNum type="arabicPeriod"/>
            </a:pPr>
            <a:endParaRPr lang="en-IN" sz="2000" dirty="0"/>
          </a:p>
          <a:p>
            <a:pPr marL="342900" indent="-342900">
              <a:buFont typeface="+mj-lt"/>
              <a:buAutoNum type="arabicPeriod"/>
            </a:pPr>
            <a:endParaRPr lang="en-IN" sz="2000" dirty="0"/>
          </a:p>
          <a:p>
            <a:pPr marL="342900" indent="-342900">
              <a:buFont typeface="+mj-lt"/>
              <a:buAutoNum type="arabicPeriod"/>
            </a:pPr>
            <a:endParaRPr lang="en-IN" sz="2000" dirty="0"/>
          </a:p>
          <a:p>
            <a:pPr>
              <a:buFont typeface="Wingdings" panose="05000000000000000000" pitchFamily="2" charset="2"/>
              <a:buChar char="q"/>
            </a:pPr>
            <a:endParaRPr lang="en-IN" sz="1400" dirty="0"/>
          </a:p>
        </p:txBody>
      </p:sp>
      <p:pic>
        <p:nvPicPr>
          <p:cNvPr id="10" name="Picture 9">
            <a:extLst>
              <a:ext uri="{FF2B5EF4-FFF2-40B4-BE49-F238E27FC236}">
                <a16:creationId xmlns:a16="http://schemas.microsoft.com/office/drawing/2014/main" id="{E35A930D-61A7-75EB-E9A5-CCB1D77A5720}"/>
              </a:ext>
            </a:extLst>
          </p:cNvPr>
          <p:cNvPicPr>
            <a:picLocks noChangeAspect="1"/>
          </p:cNvPicPr>
          <p:nvPr/>
        </p:nvPicPr>
        <p:blipFill>
          <a:blip r:embed="rId2"/>
          <a:stretch>
            <a:fillRect/>
          </a:stretch>
        </p:blipFill>
        <p:spPr>
          <a:xfrm>
            <a:off x="7763070" y="2542592"/>
            <a:ext cx="4048413" cy="3321698"/>
          </a:xfrm>
          <a:prstGeom prst="rect">
            <a:avLst/>
          </a:prstGeom>
        </p:spPr>
      </p:pic>
      <p:sp>
        <p:nvSpPr>
          <p:cNvPr id="2" name="Arrow: Right 1">
            <a:extLst>
              <a:ext uri="{FF2B5EF4-FFF2-40B4-BE49-F238E27FC236}">
                <a16:creationId xmlns:a16="http://schemas.microsoft.com/office/drawing/2014/main" id="{BCF2A604-9E50-4692-33F2-BACBE92AFC0A}"/>
              </a:ext>
            </a:extLst>
          </p:cNvPr>
          <p:cNvSpPr/>
          <p:nvPr/>
        </p:nvSpPr>
        <p:spPr>
          <a:xfrm>
            <a:off x="223935" y="1140574"/>
            <a:ext cx="559836" cy="29634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0968048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27B97-B6A9-488D-7BAD-97F4EBE5B703}"/>
              </a:ext>
            </a:extLst>
          </p:cNvPr>
          <p:cNvSpPr>
            <a:spLocks noGrp="1"/>
          </p:cNvSpPr>
          <p:nvPr>
            <p:ph type="title"/>
          </p:nvPr>
        </p:nvSpPr>
        <p:spPr>
          <a:xfrm>
            <a:off x="1115568" y="441657"/>
            <a:ext cx="10168128" cy="1179576"/>
          </a:xfrm>
        </p:spPr>
        <p:txBody>
          <a:bodyPr>
            <a:normAutofit/>
          </a:bodyPr>
          <a:lstStyle/>
          <a:p>
            <a:r>
              <a:rPr lang="en-IN" sz="4000" dirty="0">
                <a:latin typeface="Franklin Gothic Medium Cond" panose="020B0606030402020204" pitchFamily="34" charset="0"/>
              </a:rPr>
              <a:t>Competitor Analysis:</a:t>
            </a:r>
          </a:p>
        </p:txBody>
      </p:sp>
      <p:sp>
        <p:nvSpPr>
          <p:cNvPr id="3" name="Content Placeholder 2">
            <a:extLst>
              <a:ext uri="{FF2B5EF4-FFF2-40B4-BE49-F238E27FC236}">
                <a16:creationId xmlns:a16="http://schemas.microsoft.com/office/drawing/2014/main" id="{3CA5332A-7583-A2EC-7A03-20199B89F711}"/>
              </a:ext>
            </a:extLst>
          </p:cNvPr>
          <p:cNvSpPr>
            <a:spLocks noGrp="1"/>
          </p:cNvSpPr>
          <p:nvPr>
            <p:ph idx="1"/>
          </p:nvPr>
        </p:nvSpPr>
        <p:spPr>
          <a:xfrm>
            <a:off x="908304" y="1287624"/>
            <a:ext cx="10168128" cy="5206482"/>
          </a:xfrm>
        </p:spPr>
        <p:txBody>
          <a:bodyPr>
            <a:normAutofit/>
          </a:bodyPr>
          <a:lstStyle/>
          <a:p>
            <a:pPr marL="342900" indent="-342900">
              <a:buFont typeface="+mj-lt"/>
              <a:buAutoNum type="arabicPeriod"/>
            </a:pPr>
            <a:r>
              <a:rPr lang="en-IN" sz="1600" b="1" dirty="0"/>
              <a:t>Competitors globally :</a:t>
            </a:r>
          </a:p>
          <a:p>
            <a:pPr marL="342900" indent="-342900">
              <a:buFont typeface="+mj-lt"/>
              <a:buAutoNum type="arabicPeriod"/>
            </a:pPr>
            <a:r>
              <a:rPr lang="en-IN" sz="1600" dirty="0"/>
              <a:t> American red cross - </a:t>
            </a:r>
            <a:r>
              <a:rPr lang="en-IN" sz="1600" dirty="0">
                <a:hlinkClick r:id="rId2"/>
              </a:rPr>
              <a:t>https://www.redcross.org/</a:t>
            </a:r>
            <a:endParaRPr lang="en-IN" sz="1600" dirty="0"/>
          </a:p>
          <a:p>
            <a:pPr marL="342900" indent="-342900">
              <a:buFont typeface="+mj-lt"/>
              <a:buAutoNum type="arabicPeriod"/>
            </a:pPr>
            <a:r>
              <a:rPr lang="en-IN" sz="1600" dirty="0"/>
              <a:t>Blood works  Northwest - </a:t>
            </a:r>
            <a:r>
              <a:rPr lang="en-IN" sz="1600" dirty="0">
                <a:hlinkClick r:id="rId3"/>
              </a:rPr>
              <a:t>https://www.bloodworksnw.org/</a:t>
            </a:r>
            <a:r>
              <a:rPr lang="en-IN" sz="1600" dirty="0"/>
              <a:t>.</a:t>
            </a:r>
          </a:p>
          <a:p>
            <a:pPr marL="342900" indent="-342900">
              <a:buFont typeface="+mj-lt"/>
              <a:buAutoNum type="arabicPeriod"/>
            </a:pPr>
            <a:r>
              <a:rPr lang="en-IN" sz="1600" dirty="0"/>
              <a:t>Zipline - </a:t>
            </a:r>
            <a:r>
              <a:rPr lang="en-IN" sz="1600" dirty="0">
                <a:hlinkClick r:id="rId4"/>
              </a:rPr>
              <a:t>https://techcrunch.com/2022/12/15/zipline-is-now-the-national-drone-service-provider-for-rwanda/</a:t>
            </a:r>
            <a:r>
              <a:rPr lang="en-IN" sz="1600" dirty="0"/>
              <a:t> .</a:t>
            </a:r>
          </a:p>
          <a:p>
            <a:pPr marL="342900" indent="-342900">
              <a:buFont typeface="+mj-lt"/>
              <a:buAutoNum type="arabicPeriod"/>
            </a:pPr>
            <a:r>
              <a:rPr lang="en-IN" sz="1600" dirty="0"/>
              <a:t>Uber Health - </a:t>
            </a:r>
            <a:r>
              <a:rPr lang="en-IN" sz="1600" dirty="0">
                <a:hlinkClick r:id="rId5"/>
              </a:rPr>
              <a:t>https://www.uberhealth.com/</a:t>
            </a:r>
            <a:r>
              <a:rPr lang="en-IN" sz="1600" dirty="0"/>
              <a:t>.</a:t>
            </a:r>
          </a:p>
          <a:p>
            <a:pPr marL="342900" indent="-342900">
              <a:buFont typeface="+mj-lt"/>
              <a:buAutoNum type="arabicPeriod"/>
            </a:pPr>
            <a:r>
              <a:rPr lang="en-IN" sz="1600" dirty="0"/>
              <a:t> rotatory blood bank: </a:t>
            </a:r>
            <a:r>
              <a:rPr lang="en-IN" sz="1600" dirty="0">
                <a:hlinkClick r:id="rId6"/>
              </a:rPr>
              <a:t>https://rotarybloodbank.org/?</a:t>
            </a:r>
            <a:endParaRPr lang="en-IN" sz="1600" dirty="0"/>
          </a:p>
          <a:p>
            <a:pPr marL="342900" indent="-342900">
              <a:buFont typeface="+mj-lt"/>
              <a:buAutoNum type="arabicPeriod"/>
            </a:pPr>
            <a:r>
              <a:rPr lang="en-IN" sz="1600" dirty="0"/>
              <a:t> National Blood Transfusion Council </a:t>
            </a:r>
            <a:r>
              <a:rPr lang="en-IN" sz="1600" dirty="0">
                <a:hlinkClick r:id="rId7"/>
              </a:rPr>
              <a:t>http://nbtc.naco.gov.in/</a:t>
            </a:r>
            <a:endParaRPr lang="en-IN" sz="1600" dirty="0"/>
          </a:p>
          <a:p>
            <a:pPr marL="342900" indent="-342900">
              <a:buFont typeface="+mj-lt"/>
              <a:buAutoNum type="arabicPeriod"/>
            </a:pPr>
            <a:r>
              <a:rPr lang="en-IN" sz="1600" b="1" u="sng" dirty="0"/>
              <a:t>Technical Comparison</a:t>
            </a:r>
            <a:r>
              <a:rPr lang="en-IN" sz="1600" b="1" dirty="0"/>
              <a:t>:</a:t>
            </a:r>
          </a:p>
          <a:p>
            <a:pPr marL="342900" indent="-342900">
              <a:buFont typeface="+mj-lt"/>
              <a:buAutoNum type="arabicPeriod"/>
            </a:pPr>
            <a:r>
              <a:rPr lang="en-IN" sz="1600" dirty="0"/>
              <a:t>Donor engagement: Focused on providing convenient and efficient way for blood donors to donate blood during emergencies .while  established donation services  , they typically have a broader focus on engaging donors for regular, ongoing donation.</a:t>
            </a:r>
          </a:p>
          <a:p>
            <a:pPr marL="342900" indent="-342900">
              <a:buFont typeface="+mj-lt"/>
              <a:buAutoNum type="arabicPeriod"/>
            </a:pPr>
            <a:r>
              <a:rPr lang="en-IN" sz="1600" dirty="0"/>
              <a:t>Focusing on more complex and integrated systems for managing donor data, tracking donations, and coordinating blood delivery</a:t>
            </a:r>
          </a:p>
          <a:p>
            <a:pPr marL="342900" indent="-342900">
              <a:buFont typeface="+mj-lt"/>
              <a:buAutoNum type="arabicPeriod"/>
            </a:pPr>
            <a:r>
              <a:rPr lang="en-IN" sz="1600" dirty="0"/>
              <a:t>Focusing on a specific niche of emergency blood donation services.</a:t>
            </a:r>
          </a:p>
          <a:p>
            <a:pPr marL="342900" indent="-342900">
              <a:buFont typeface="+mj-lt"/>
              <a:buAutoNum type="arabicPeriod"/>
            </a:pPr>
            <a:r>
              <a:rPr lang="en-IN" sz="1600" dirty="0"/>
              <a:t>Establish partnership with hospitals , clinics, and emergency responders to provide  on-site donation services and coordinate blood delivery during emergencies.</a:t>
            </a:r>
          </a:p>
          <a:p>
            <a:pPr marL="342900" indent="-342900">
              <a:buFont typeface="+mj-lt"/>
              <a:buAutoNum type="arabicPeriod"/>
            </a:pPr>
            <a:endParaRPr lang="en-IN" sz="1600" dirty="0"/>
          </a:p>
          <a:p>
            <a:pPr marL="342900" indent="-342900">
              <a:buFont typeface="+mj-lt"/>
              <a:buAutoNum type="arabicPeriod"/>
            </a:pPr>
            <a:endParaRPr lang="en-IN" sz="1600" dirty="0"/>
          </a:p>
          <a:p>
            <a:pPr marL="342900" indent="-342900">
              <a:buFont typeface="+mj-lt"/>
              <a:buAutoNum type="arabicPeriod"/>
            </a:pPr>
            <a:endParaRPr lang="en-IN" sz="1600" dirty="0"/>
          </a:p>
          <a:p>
            <a:pPr marL="342900" indent="-342900">
              <a:buFont typeface="+mj-lt"/>
              <a:buAutoNum type="arabicPeriod"/>
            </a:pPr>
            <a:endParaRPr lang="en-IN" sz="1600" dirty="0"/>
          </a:p>
          <a:p>
            <a:pPr marL="342900" indent="-342900">
              <a:buFont typeface="+mj-lt"/>
              <a:buAutoNum type="arabicPeriod"/>
            </a:pPr>
            <a:endParaRPr lang="en-IN" sz="1600" dirty="0"/>
          </a:p>
          <a:p>
            <a:pPr marL="342900" indent="-342900">
              <a:buFont typeface="+mj-lt"/>
              <a:buAutoNum type="arabicPeriod"/>
            </a:pPr>
            <a:endParaRPr lang="en-IN" sz="1600" dirty="0"/>
          </a:p>
          <a:p>
            <a:endParaRPr lang="en-IN" sz="1400" dirty="0"/>
          </a:p>
        </p:txBody>
      </p:sp>
      <p:sp>
        <p:nvSpPr>
          <p:cNvPr id="5" name="Arrow: Right 4">
            <a:extLst>
              <a:ext uri="{FF2B5EF4-FFF2-40B4-BE49-F238E27FC236}">
                <a16:creationId xmlns:a16="http://schemas.microsoft.com/office/drawing/2014/main" id="{CC6F812B-F864-433D-775C-0EE89CBDCF7E}"/>
              </a:ext>
            </a:extLst>
          </p:cNvPr>
          <p:cNvSpPr/>
          <p:nvPr/>
        </p:nvSpPr>
        <p:spPr>
          <a:xfrm>
            <a:off x="666704" y="927782"/>
            <a:ext cx="345232" cy="2073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2050843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52A16-8473-217D-132A-AF486755B525}"/>
              </a:ext>
            </a:extLst>
          </p:cNvPr>
          <p:cNvSpPr>
            <a:spLocks noGrp="1"/>
          </p:cNvSpPr>
          <p:nvPr>
            <p:ph type="title"/>
          </p:nvPr>
        </p:nvSpPr>
        <p:spPr>
          <a:xfrm>
            <a:off x="843423" y="198968"/>
            <a:ext cx="9753476" cy="702480"/>
          </a:xfrm>
        </p:spPr>
        <p:txBody>
          <a:bodyPr>
            <a:normAutofit/>
          </a:bodyPr>
          <a:lstStyle/>
          <a:p>
            <a:r>
              <a:rPr lang="en-IN" b="1" dirty="0">
                <a:latin typeface="Franklin Gothic Book" panose="020B0503020102020204" pitchFamily="34" charset="0"/>
              </a:rPr>
              <a:t>Road Map</a:t>
            </a:r>
          </a:p>
        </p:txBody>
      </p:sp>
      <p:graphicFrame>
        <p:nvGraphicFramePr>
          <p:cNvPr id="10" name="Content Placeholder 9">
            <a:extLst>
              <a:ext uri="{FF2B5EF4-FFF2-40B4-BE49-F238E27FC236}">
                <a16:creationId xmlns:a16="http://schemas.microsoft.com/office/drawing/2014/main" id="{1C37F16A-1264-2C44-D18C-5C4466D5D34B}"/>
              </a:ext>
            </a:extLst>
          </p:cNvPr>
          <p:cNvGraphicFramePr>
            <a:graphicFrameLocks noGrp="1"/>
          </p:cNvGraphicFramePr>
          <p:nvPr>
            <p:ph idx="1"/>
            <p:extLst>
              <p:ext uri="{D42A27DB-BD31-4B8C-83A1-F6EECF244321}">
                <p14:modId xmlns:p14="http://schemas.microsoft.com/office/powerpoint/2010/main" val="3384506408"/>
              </p:ext>
            </p:extLst>
          </p:nvPr>
        </p:nvGraphicFramePr>
        <p:xfrm>
          <a:off x="-782856" y="2792700"/>
          <a:ext cx="12733851" cy="518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1" name="Picture 10">
            <a:extLst>
              <a:ext uri="{FF2B5EF4-FFF2-40B4-BE49-F238E27FC236}">
                <a16:creationId xmlns:a16="http://schemas.microsoft.com/office/drawing/2014/main" id="{E0B4E0C6-BBAA-F27B-BA25-B0A858C5B853}"/>
              </a:ext>
            </a:extLst>
          </p:cNvPr>
          <p:cNvPicPr>
            <a:picLocks noChangeAspect="1"/>
          </p:cNvPicPr>
          <p:nvPr/>
        </p:nvPicPr>
        <p:blipFill>
          <a:blip r:embed="rId7"/>
          <a:stretch>
            <a:fillRect/>
          </a:stretch>
        </p:blipFill>
        <p:spPr>
          <a:xfrm>
            <a:off x="5194039" y="2497960"/>
            <a:ext cx="835218" cy="641328"/>
          </a:xfrm>
          <a:prstGeom prst="rect">
            <a:avLst/>
          </a:prstGeom>
        </p:spPr>
      </p:pic>
      <p:pic>
        <p:nvPicPr>
          <p:cNvPr id="13" name="Picture 12">
            <a:extLst>
              <a:ext uri="{FF2B5EF4-FFF2-40B4-BE49-F238E27FC236}">
                <a16:creationId xmlns:a16="http://schemas.microsoft.com/office/drawing/2014/main" id="{EB8BFB16-CAF0-AFB1-CD5E-57AE3BF5B8BA}"/>
              </a:ext>
            </a:extLst>
          </p:cNvPr>
          <p:cNvPicPr>
            <a:picLocks noChangeAspect="1"/>
          </p:cNvPicPr>
          <p:nvPr/>
        </p:nvPicPr>
        <p:blipFill>
          <a:blip r:embed="rId8"/>
          <a:stretch>
            <a:fillRect/>
          </a:stretch>
        </p:blipFill>
        <p:spPr>
          <a:xfrm>
            <a:off x="1588770" y="2248087"/>
            <a:ext cx="3630220" cy="758981"/>
          </a:xfrm>
          <a:prstGeom prst="rect">
            <a:avLst/>
          </a:prstGeom>
        </p:spPr>
      </p:pic>
      <p:pic>
        <p:nvPicPr>
          <p:cNvPr id="15" name="Picture 14">
            <a:extLst>
              <a:ext uri="{FF2B5EF4-FFF2-40B4-BE49-F238E27FC236}">
                <a16:creationId xmlns:a16="http://schemas.microsoft.com/office/drawing/2014/main" id="{34E35E9B-7D73-C10E-20C0-F78B2275592F}"/>
              </a:ext>
            </a:extLst>
          </p:cNvPr>
          <p:cNvPicPr>
            <a:picLocks noChangeAspect="1"/>
          </p:cNvPicPr>
          <p:nvPr/>
        </p:nvPicPr>
        <p:blipFill>
          <a:blip r:embed="rId9"/>
          <a:stretch>
            <a:fillRect/>
          </a:stretch>
        </p:blipFill>
        <p:spPr>
          <a:xfrm>
            <a:off x="1194387" y="1208740"/>
            <a:ext cx="3090940" cy="885125"/>
          </a:xfrm>
          <a:prstGeom prst="rect">
            <a:avLst/>
          </a:prstGeom>
        </p:spPr>
      </p:pic>
      <p:pic>
        <p:nvPicPr>
          <p:cNvPr id="17" name="Picture 16">
            <a:extLst>
              <a:ext uri="{FF2B5EF4-FFF2-40B4-BE49-F238E27FC236}">
                <a16:creationId xmlns:a16="http://schemas.microsoft.com/office/drawing/2014/main" id="{65161E9D-C8D6-EF37-F96A-150F54F89799}"/>
              </a:ext>
            </a:extLst>
          </p:cNvPr>
          <p:cNvPicPr>
            <a:picLocks noChangeAspect="1"/>
          </p:cNvPicPr>
          <p:nvPr/>
        </p:nvPicPr>
        <p:blipFill>
          <a:blip r:embed="rId7"/>
          <a:stretch>
            <a:fillRect/>
          </a:stretch>
        </p:blipFill>
        <p:spPr>
          <a:xfrm>
            <a:off x="6357984" y="3429328"/>
            <a:ext cx="682811" cy="524301"/>
          </a:xfrm>
          <a:prstGeom prst="rect">
            <a:avLst/>
          </a:prstGeom>
        </p:spPr>
      </p:pic>
      <p:pic>
        <p:nvPicPr>
          <p:cNvPr id="19" name="Picture 18">
            <a:extLst>
              <a:ext uri="{FF2B5EF4-FFF2-40B4-BE49-F238E27FC236}">
                <a16:creationId xmlns:a16="http://schemas.microsoft.com/office/drawing/2014/main" id="{5B824BAC-1CC8-DEAF-A321-DC449F547658}"/>
              </a:ext>
            </a:extLst>
          </p:cNvPr>
          <p:cNvPicPr>
            <a:picLocks noChangeAspect="1"/>
          </p:cNvPicPr>
          <p:nvPr/>
        </p:nvPicPr>
        <p:blipFill>
          <a:blip r:embed="rId7"/>
          <a:stretch>
            <a:fillRect/>
          </a:stretch>
        </p:blipFill>
        <p:spPr>
          <a:xfrm>
            <a:off x="8239338" y="5069948"/>
            <a:ext cx="682811" cy="524301"/>
          </a:xfrm>
          <a:prstGeom prst="rect">
            <a:avLst/>
          </a:prstGeom>
        </p:spPr>
      </p:pic>
      <p:pic>
        <p:nvPicPr>
          <p:cNvPr id="21" name="Picture 20">
            <a:extLst>
              <a:ext uri="{FF2B5EF4-FFF2-40B4-BE49-F238E27FC236}">
                <a16:creationId xmlns:a16="http://schemas.microsoft.com/office/drawing/2014/main" id="{DA961255-5856-141C-E315-88421FB5C9F5}"/>
              </a:ext>
            </a:extLst>
          </p:cNvPr>
          <p:cNvPicPr>
            <a:picLocks noChangeAspect="1"/>
          </p:cNvPicPr>
          <p:nvPr/>
        </p:nvPicPr>
        <p:blipFill>
          <a:blip r:embed="rId7"/>
          <a:stretch>
            <a:fillRect/>
          </a:stretch>
        </p:blipFill>
        <p:spPr>
          <a:xfrm>
            <a:off x="7290766" y="4218276"/>
            <a:ext cx="682811" cy="524301"/>
          </a:xfrm>
          <a:prstGeom prst="rect">
            <a:avLst/>
          </a:prstGeom>
        </p:spPr>
      </p:pic>
      <p:pic>
        <p:nvPicPr>
          <p:cNvPr id="23" name="Picture 22">
            <a:extLst>
              <a:ext uri="{FF2B5EF4-FFF2-40B4-BE49-F238E27FC236}">
                <a16:creationId xmlns:a16="http://schemas.microsoft.com/office/drawing/2014/main" id="{78DFF46E-06D4-5795-07A6-2EDED4991F10}"/>
              </a:ext>
            </a:extLst>
          </p:cNvPr>
          <p:cNvPicPr>
            <a:picLocks noChangeAspect="1"/>
          </p:cNvPicPr>
          <p:nvPr/>
        </p:nvPicPr>
        <p:blipFill>
          <a:blip r:embed="rId7"/>
          <a:stretch>
            <a:fillRect/>
          </a:stretch>
        </p:blipFill>
        <p:spPr>
          <a:xfrm>
            <a:off x="4277810" y="1579075"/>
            <a:ext cx="682811" cy="645199"/>
          </a:xfrm>
          <a:prstGeom prst="rect">
            <a:avLst/>
          </a:prstGeom>
        </p:spPr>
      </p:pic>
      <p:pic>
        <p:nvPicPr>
          <p:cNvPr id="25" name="Picture 24">
            <a:extLst>
              <a:ext uri="{FF2B5EF4-FFF2-40B4-BE49-F238E27FC236}">
                <a16:creationId xmlns:a16="http://schemas.microsoft.com/office/drawing/2014/main" id="{5A5C3A6A-3874-73AC-2B4C-6CF4E0E36D7B}"/>
              </a:ext>
            </a:extLst>
          </p:cNvPr>
          <p:cNvPicPr>
            <a:picLocks noChangeAspect="1"/>
          </p:cNvPicPr>
          <p:nvPr/>
        </p:nvPicPr>
        <p:blipFill>
          <a:blip r:embed="rId9"/>
          <a:stretch>
            <a:fillRect/>
          </a:stretch>
        </p:blipFill>
        <p:spPr>
          <a:xfrm>
            <a:off x="5251681" y="4809025"/>
            <a:ext cx="3090940" cy="652329"/>
          </a:xfrm>
          <a:prstGeom prst="rect">
            <a:avLst/>
          </a:prstGeom>
        </p:spPr>
      </p:pic>
      <p:pic>
        <p:nvPicPr>
          <p:cNvPr id="27" name="Picture 26">
            <a:extLst>
              <a:ext uri="{FF2B5EF4-FFF2-40B4-BE49-F238E27FC236}">
                <a16:creationId xmlns:a16="http://schemas.microsoft.com/office/drawing/2014/main" id="{9B705219-0338-AFC9-40B6-63B6665C9AD3}"/>
              </a:ext>
            </a:extLst>
          </p:cNvPr>
          <p:cNvPicPr>
            <a:picLocks noChangeAspect="1"/>
          </p:cNvPicPr>
          <p:nvPr/>
        </p:nvPicPr>
        <p:blipFill>
          <a:blip r:embed="rId9"/>
          <a:stretch>
            <a:fillRect/>
          </a:stretch>
        </p:blipFill>
        <p:spPr>
          <a:xfrm>
            <a:off x="3818692" y="3999746"/>
            <a:ext cx="3585912" cy="652329"/>
          </a:xfrm>
          <a:prstGeom prst="rect">
            <a:avLst/>
          </a:prstGeom>
        </p:spPr>
      </p:pic>
      <p:pic>
        <p:nvPicPr>
          <p:cNvPr id="29" name="Picture 28">
            <a:extLst>
              <a:ext uri="{FF2B5EF4-FFF2-40B4-BE49-F238E27FC236}">
                <a16:creationId xmlns:a16="http://schemas.microsoft.com/office/drawing/2014/main" id="{9A5240D4-1526-4DE5-F90E-39A6123ADB50}"/>
              </a:ext>
            </a:extLst>
          </p:cNvPr>
          <p:cNvPicPr>
            <a:picLocks noChangeAspect="1"/>
          </p:cNvPicPr>
          <p:nvPr/>
        </p:nvPicPr>
        <p:blipFill>
          <a:blip r:embed="rId9"/>
          <a:stretch>
            <a:fillRect/>
          </a:stretch>
        </p:blipFill>
        <p:spPr>
          <a:xfrm>
            <a:off x="2621109" y="3181028"/>
            <a:ext cx="3947321" cy="652329"/>
          </a:xfrm>
          <a:prstGeom prst="rect">
            <a:avLst/>
          </a:prstGeom>
        </p:spPr>
      </p:pic>
      <p:pic>
        <p:nvPicPr>
          <p:cNvPr id="30" name="Picture 29">
            <a:extLst>
              <a:ext uri="{FF2B5EF4-FFF2-40B4-BE49-F238E27FC236}">
                <a16:creationId xmlns:a16="http://schemas.microsoft.com/office/drawing/2014/main" id="{8AAABEF0-238F-D821-D630-BCC806C7E22E}"/>
              </a:ext>
            </a:extLst>
          </p:cNvPr>
          <p:cNvPicPr>
            <a:picLocks noChangeAspect="1"/>
          </p:cNvPicPr>
          <p:nvPr/>
        </p:nvPicPr>
        <p:blipFill>
          <a:blip r:embed="rId9"/>
          <a:stretch>
            <a:fillRect/>
          </a:stretch>
        </p:blipFill>
        <p:spPr>
          <a:xfrm>
            <a:off x="7221532" y="5594249"/>
            <a:ext cx="4265390" cy="1136763"/>
          </a:xfrm>
          <a:prstGeom prst="rect">
            <a:avLst/>
          </a:prstGeom>
        </p:spPr>
      </p:pic>
      <p:sp>
        <p:nvSpPr>
          <p:cNvPr id="34" name="TextBox 33">
            <a:extLst>
              <a:ext uri="{FF2B5EF4-FFF2-40B4-BE49-F238E27FC236}">
                <a16:creationId xmlns:a16="http://schemas.microsoft.com/office/drawing/2014/main" id="{302F5A69-1F04-CCB6-1700-34E9901D035F}"/>
              </a:ext>
            </a:extLst>
          </p:cNvPr>
          <p:cNvSpPr txBox="1"/>
          <p:nvPr/>
        </p:nvSpPr>
        <p:spPr>
          <a:xfrm>
            <a:off x="1318981" y="1359867"/>
            <a:ext cx="2885628" cy="584775"/>
          </a:xfrm>
          <a:prstGeom prst="rect">
            <a:avLst/>
          </a:prstGeom>
          <a:noFill/>
        </p:spPr>
        <p:txBody>
          <a:bodyPr wrap="square" rtlCol="0">
            <a:spAutoFit/>
          </a:bodyPr>
          <a:lstStyle/>
          <a:p>
            <a:r>
              <a:rPr lang="en-US" sz="1600" dirty="0"/>
              <a:t>Conduct customer survey and market research</a:t>
            </a:r>
            <a:endParaRPr lang="en-IN" sz="1200" dirty="0"/>
          </a:p>
        </p:txBody>
      </p:sp>
      <p:sp>
        <p:nvSpPr>
          <p:cNvPr id="38" name="TextBox 37">
            <a:extLst>
              <a:ext uri="{FF2B5EF4-FFF2-40B4-BE49-F238E27FC236}">
                <a16:creationId xmlns:a16="http://schemas.microsoft.com/office/drawing/2014/main" id="{D8E0EA58-463B-CD34-1882-4A02736D208B}"/>
              </a:ext>
            </a:extLst>
          </p:cNvPr>
          <p:cNvSpPr txBox="1"/>
          <p:nvPr/>
        </p:nvSpPr>
        <p:spPr>
          <a:xfrm>
            <a:off x="2946955" y="3245582"/>
            <a:ext cx="3359556" cy="523220"/>
          </a:xfrm>
          <a:prstGeom prst="rect">
            <a:avLst/>
          </a:prstGeom>
          <a:noFill/>
        </p:spPr>
        <p:txBody>
          <a:bodyPr wrap="square" rtlCol="0">
            <a:spAutoFit/>
          </a:bodyPr>
          <a:lstStyle/>
          <a:p>
            <a:r>
              <a:rPr lang="en-US" sz="1400" dirty="0"/>
              <a:t>Launch a pilot program in a specific geographic area and collect feedback.</a:t>
            </a:r>
            <a:endParaRPr lang="en-IN" sz="1400" dirty="0"/>
          </a:p>
        </p:txBody>
      </p:sp>
      <p:sp>
        <p:nvSpPr>
          <p:cNvPr id="40" name="TextBox 39">
            <a:extLst>
              <a:ext uri="{FF2B5EF4-FFF2-40B4-BE49-F238E27FC236}">
                <a16:creationId xmlns:a16="http://schemas.microsoft.com/office/drawing/2014/main" id="{5E1D0C7D-A1B4-BA38-C22C-69EAC21A23C3}"/>
              </a:ext>
            </a:extLst>
          </p:cNvPr>
          <p:cNvSpPr txBox="1"/>
          <p:nvPr/>
        </p:nvSpPr>
        <p:spPr>
          <a:xfrm>
            <a:off x="4204609" y="4017680"/>
            <a:ext cx="2952509" cy="523220"/>
          </a:xfrm>
          <a:prstGeom prst="rect">
            <a:avLst/>
          </a:prstGeom>
          <a:noFill/>
        </p:spPr>
        <p:txBody>
          <a:bodyPr wrap="square" rtlCol="0">
            <a:spAutoFit/>
          </a:bodyPr>
          <a:lstStyle/>
          <a:p>
            <a:r>
              <a:rPr lang="en-US" sz="1400" dirty="0"/>
              <a:t>Expand the pilot program and continue to collect feedback.</a:t>
            </a:r>
            <a:endParaRPr lang="en-IN" sz="1400" dirty="0"/>
          </a:p>
        </p:txBody>
      </p:sp>
      <p:sp>
        <p:nvSpPr>
          <p:cNvPr id="42" name="TextBox 41">
            <a:extLst>
              <a:ext uri="{FF2B5EF4-FFF2-40B4-BE49-F238E27FC236}">
                <a16:creationId xmlns:a16="http://schemas.microsoft.com/office/drawing/2014/main" id="{0FAD948E-DFBC-A6E1-5B59-69D5D6EB84B9}"/>
              </a:ext>
            </a:extLst>
          </p:cNvPr>
          <p:cNvSpPr txBox="1"/>
          <p:nvPr/>
        </p:nvSpPr>
        <p:spPr>
          <a:xfrm>
            <a:off x="5611648" y="4858115"/>
            <a:ext cx="2730973" cy="584775"/>
          </a:xfrm>
          <a:prstGeom prst="rect">
            <a:avLst/>
          </a:prstGeom>
          <a:noFill/>
        </p:spPr>
        <p:txBody>
          <a:bodyPr wrap="square" rtlCol="0">
            <a:spAutoFit/>
          </a:bodyPr>
          <a:lstStyle/>
          <a:p>
            <a:r>
              <a:rPr lang="en-US" sz="1600" dirty="0"/>
              <a:t>Develop an app or website and launch to the public.</a:t>
            </a:r>
            <a:endParaRPr lang="en-IN" sz="1600" dirty="0"/>
          </a:p>
        </p:txBody>
      </p:sp>
      <p:sp>
        <p:nvSpPr>
          <p:cNvPr id="43" name="TextBox 42">
            <a:extLst>
              <a:ext uri="{FF2B5EF4-FFF2-40B4-BE49-F238E27FC236}">
                <a16:creationId xmlns:a16="http://schemas.microsoft.com/office/drawing/2014/main" id="{FB2A19ED-62B7-0D9F-658E-15EF028EA0AD}"/>
              </a:ext>
            </a:extLst>
          </p:cNvPr>
          <p:cNvSpPr txBox="1"/>
          <p:nvPr/>
        </p:nvSpPr>
        <p:spPr>
          <a:xfrm>
            <a:off x="7562292" y="5594249"/>
            <a:ext cx="3583870" cy="1077218"/>
          </a:xfrm>
          <a:prstGeom prst="rect">
            <a:avLst/>
          </a:prstGeom>
          <a:noFill/>
        </p:spPr>
        <p:txBody>
          <a:bodyPr wrap="square" rtlCol="0">
            <a:spAutoFit/>
          </a:bodyPr>
          <a:lstStyle/>
          <a:p>
            <a:r>
              <a:rPr lang="en-US" sz="1600" dirty="0"/>
              <a:t>Conduct ongoing user testing and feedback, and develop a plan to recruit additional donors and expand to new geographic areas.</a:t>
            </a:r>
            <a:endParaRPr lang="en-IN" sz="1600" dirty="0"/>
          </a:p>
        </p:txBody>
      </p:sp>
      <p:sp>
        <p:nvSpPr>
          <p:cNvPr id="47" name="TextBox 46">
            <a:extLst>
              <a:ext uri="{FF2B5EF4-FFF2-40B4-BE49-F238E27FC236}">
                <a16:creationId xmlns:a16="http://schemas.microsoft.com/office/drawing/2014/main" id="{EC5649A8-C923-B9D6-3004-1E8B654C52D7}"/>
              </a:ext>
            </a:extLst>
          </p:cNvPr>
          <p:cNvSpPr txBox="1"/>
          <p:nvPr/>
        </p:nvSpPr>
        <p:spPr>
          <a:xfrm>
            <a:off x="161887" y="1430690"/>
            <a:ext cx="1120494" cy="369332"/>
          </a:xfrm>
          <a:prstGeom prst="rect">
            <a:avLst/>
          </a:prstGeom>
          <a:noFill/>
        </p:spPr>
        <p:txBody>
          <a:bodyPr wrap="square">
            <a:spAutoFit/>
          </a:bodyPr>
          <a:lstStyle/>
          <a:p>
            <a:r>
              <a:rPr lang="en-IN" dirty="0"/>
              <a:t>May -July</a:t>
            </a:r>
            <a:endParaRPr lang="en-IN" sz="1200" dirty="0"/>
          </a:p>
        </p:txBody>
      </p:sp>
      <p:sp>
        <p:nvSpPr>
          <p:cNvPr id="51" name="TextBox 50">
            <a:extLst>
              <a:ext uri="{FF2B5EF4-FFF2-40B4-BE49-F238E27FC236}">
                <a16:creationId xmlns:a16="http://schemas.microsoft.com/office/drawing/2014/main" id="{0330274C-1063-BC07-CFFB-AC69C2B3F6BC}"/>
              </a:ext>
            </a:extLst>
          </p:cNvPr>
          <p:cNvSpPr txBox="1"/>
          <p:nvPr/>
        </p:nvSpPr>
        <p:spPr>
          <a:xfrm>
            <a:off x="758499" y="2476053"/>
            <a:ext cx="982606" cy="338554"/>
          </a:xfrm>
          <a:prstGeom prst="rect">
            <a:avLst/>
          </a:prstGeom>
          <a:noFill/>
        </p:spPr>
        <p:txBody>
          <a:bodyPr wrap="square">
            <a:spAutoFit/>
          </a:bodyPr>
          <a:lstStyle/>
          <a:p>
            <a:r>
              <a:rPr lang="en-IN" sz="1600" dirty="0"/>
              <a:t>August</a:t>
            </a:r>
          </a:p>
        </p:txBody>
      </p:sp>
      <p:sp>
        <p:nvSpPr>
          <p:cNvPr id="55" name="TextBox 54">
            <a:extLst>
              <a:ext uri="{FF2B5EF4-FFF2-40B4-BE49-F238E27FC236}">
                <a16:creationId xmlns:a16="http://schemas.microsoft.com/office/drawing/2014/main" id="{BC6663BA-5FAF-B5C7-48A2-A01103C781CD}"/>
              </a:ext>
            </a:extLst>
          </p:cNvPr>
          <p:cNvSpPr txBox="1"/>
          <p:nvPr/>
        </p:nvSpPr>
        <p:spPr>
          <a:xfrm>
            <a:off x="620528" y="3352924"/>
            <a:ext cx="2225587" cy="338554"/>
          </a:xfrm>
          <a:prstGeom prst="rect">
            <a:avLst/>
          </a:prstGeom>
          <a:noFill/>
        </p:spPr>
        <p:txBody>
          <a:bodyPr wrap="square">
            <a:spAutoFit/>
          </a:bodyPr>
          <a:lstStyle/>
          <a:p>
            <a:r>
              <a:rPr lang="en-IN" sz="1600" dirty="0"/>
              <a:t>September-November</a:t>
            </a:r>
          </a:p>
        </p:txBody>
      </p:sp>
      <p:sp>
        <p:nvSpPr>
          <p:cNvPr id="57" name="TextBox 56">
            <a:extLst>
              <a:ext uri="{FF2B5EF4-FFF2-40B4-BE49-F238E27FC236}">
                <a16:creationId xmlns:a16="http://schemas.microsoft.com/office/drawing/2014/main" id="{67C1FB16-8B85-0D70-D1DB-413F439A7DE8}"/>
              </a:ext>
            </a:extLst>
          </p:cNvPr>
          <p:cNvSpPr txBox="1"/>
          <p:nvPr/>
        </p:nvSpPr>
        <p:spPr>
          <a:xfrm>
            <a:off x="1865406" y="4110013"/>
            <a:ext cx="2163098" cy="338554"/>
          </a:xfrm>
          <a:prstGeom prst="rect">
            <a:avLst/>
          </a:prstGeom>
          <a:noFill/>
        </p:spPr>
        <p:txBody>
          <a:bodyPr wrap="square">
            <a:spAutoFit/>
          </a:bodyPr>
          <a:lstStyle/>
          <a:p>
            <a:r>
              <a:rPr lang="en-US" sz="1600" dirty="0"/>
              <a:t>December-February</a:t>
            </a:r>
            <a:endParaRPr lang="en-IN" sz="1600" dirty="0"/>
          </a:p>
        </p:txBody>
      </p:sp>
      <p:sp>
        <p:nvSpPr>
          <p:cNvPr id="4" name="TextBox 3">
            <a:extLst>
              <a:ext uri="{FF2B5EF4-FFF2-40B4-BE49-F238E27FC236}">
                <a16:creationId xmlns:a16="http://schemas.microsoft.com/office/drawing/2014/main" id="{ACB8143A-CFE3-4820-F2B2-4171E3916141}"/>
              </a:ext>
            </a:extLst>
          </p:cNvPr>
          <p:cNvSpPr txBox="1"/>
          <p:nvPr/>
        </p:nvSpPr>
        <p:spPr>
          <a:xfrm>
            <a:off x="536208" y="853572"/>
            <a:ext cx="3914494" cy="369332"/>
          </a:xfrm>
          <a:prstGeom prst="rect">
            <a:avLst/>
          </a:prstGeom>
          <a:noFill/>
        </p:spPr>
        <p:txBody>
          <a:bodyPr wrap="square" rtlCol="0">
            <a:spAutoFit/>
          </a:bodyPr>
          <a:lstStyle/>
          <a:p>
            <a:r>
              <a:rPr lang="en-IN" dirty="0"/>
              <a:t>Our idea has been initiated in May 2023</a:t>
            </a:r>
          </a:p>
        </p:txBody>
      </p:sp>
      <p:sp>
        <p:nvSpPr>
          <p:cNvPr id="3" name="TextBox 2">
            <a:extLst>
              <a:ext uri="{FF2B5EF4-FFF2-40B4-BE49-F238E27FC236}">
                <a16:creationId xmlns:a16="http://schemas.microsoft.com/office/drawing/2014/main" id="{08E801A1-252B-50DF-4145-5C5E7551D78B}"/>
              </a:ext>
            </a:extLst>
          </p:cNvPr>
          <p:cNvSpPr txBox="1"/>
          <p:nvPr/>
        </p:nvSpPr>
        <p:spPr>
          <a:xfrm>
            <a:off x="1741105" y="2342186"/>
            <a:ext cx="2885628" cy="584775"/>
          </a:xfrm>
          <a:prstGeom prst="rect">
            <a:avLst/>
          </a:prstGeom>
          <a:noFill/>
        </p:spPr>
        <p:txBody>
          <a:bodyPr wrap="square" rtlCol="0">
            <a:spAutoFit/>
          </a:bodyPr>
          <a:lstStyle/>
          <a:p>
            <a:r>
              <a:rPr lang="en-US" sz="1600" dirty="0"/>
              <a:t>Proof of Concept Development(PoC)</a:t>
            </a:r>
            <a:endParaRPr lang="en-IN" sz="1200" dirty="0"/>
          </a:p>
        </p:txBody>
      </p:sp>
      <p:sp>
        <p:nvSpPr>
          <p:cNvPr id="7" name="TextBox 6">
            <a:extLst>
              <a:ext uri="{FF2B5EF4-FFF2-40B4-BE49-F238E27FC236}">
                <a16:creationId xmlns:a16="http://schemas.microsoft.com/office/drawing/2014/main" id="{1A644F3E-D740-F168-7AA8-81ABBF32EF28}"/>
              </a:ext>
            </a:extLst>
          </p:cNvPr>
          <p:cNvSpPr txBox="1"/>
          <p:nvPr/>
        </p:nvSpPr>
        <p:spPr>
          <a:xfrm>
            <a:off x="4072303" y="4981225"/>
            <a:ext cx="1199699" cy="338554"/>
          </a:xfrm>
          <a:prstGeom prst="rect">
            <a:avLst/>
          </a:prstGeom>
          <a:noFill/>
        </p:spPr>
        <p:txBody>
          <a:bodyPr wrap="square">
            <a:spAutoFit/>
          </a:bodyPr>
          <a:lstStyle/>
          <a:p>
            <a:r>
              <a:rPr lang="en-US" sz="1600" dirty="0"/>
              <a:t>March-May</a:t>
            </a:r>
            <a:endParaRPr lang="en-IN" sz="1600" dirty="0"/>
          </a:p>
        </p:txBody>
      </p:sp>
      <p:sp>
        <p:nvSpPr>
          <p:cNvPr id="8" name="TextBox 7">
            <a:extLst>
              <a:ext uri="{FF2B5EF4-FFF2-40B4-BE49-F238E27FC236}">
                <a16:creationId xmlns:a16="http://schemas.microsoft.com/office/drawing/2014/main" id="{7FA2869B-1944-AD92-499D-B4AD1B84E700}"/>
              </a:ext>
            </a:extLst>
          </p:cNvPr>
          <p:cNvSpPr txBox="1"/>
          <p:nvPr/>
        </p:nvSpPr>
        <p:spPr>
          <a:xfrm>
            <a:off x="5919060" y="5963581"/>
            <a:ext cx="1365486" cy="338554"/>
          </a:xfrm>
          <a:prstGeom prst="rect">
            <a:avLst/>
          </a:prstGeom>
          <a:noFill/>
        </p:spPr>
        <p:txBody>
          <a:bodyPr wrap="square">
            <a:spAutoFit/>
          </a:bodyPr>
          <a:lstStyle/>
          <a:p>
            <a:r>
              <a:rPr lang="en-US" sz="1600" dirty="0"/>
              <a:t>June-August</a:t>
            </a:r>
            <a:endParaRPr lang="en-IN" sz="1600" dirty="0"/>
          </a:p>
        </p:txBody>
      </p:sp>
    </p:spTree>
    <p:extLst>
      <p:ext uri="{BB962C8B-B14F-4D97-AF65-F5344CB8AC3E}">
        <p14:creationId xmlns:p14="http://schemas.microsoft.com/office/powerpoint/2010/main" val="36229169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69DC9-F1EE-F8E0-065F-4DE669F59CC9}"/>
              </a:ext>
            </a:extLst>
          </p:cNvPr>
          <p:cNvSpPr>
            <a:spLocks noGrp="1"/>
          </p:cNvSpPr>
          <p:nvPr>
            <p:ph type="title"/>
          </p:nvPr>
        </p:nvSpPr>
        <p:spPr>
          <a:xfrm>
            <a:off x="186611" y="46652"/>
            <a:ext cx="10515600" cy="1325563"/>
          </a:xfrm>
        </p:spPr>
        <p:txBody>
          <a:bodyPr>
            <a:normAutofit/>
          </a:bodyPr>
          <a:lstStyle/>
          <a:p>
            <a:r>
              <a:rPr lang="en-US" sz="3600" dirty="0">
                <a:latin typeface="Franklin Gothic Demi" panose="020B0703020102020204" pitchFamily="34" charset="0"/>
              </a:rPr>
              <a:t>Business Model:</a:t>
            </a:r>
            <a:endParaRPr lang="en-IN" sz="3600" dirty="0">
              <a:latin typeface="Franklin Gothic Demi" panose="020B0703020102020204" pitchFamily="34" charset="0"/>
            </a:endParaRPr>
          </a:p>
        </p:txBody>
      </p:sp>
      <p:pic>
        <p:nvPicPr>
          <p:cNvPr id="8" name="Content Placeholder 4">
            <a:extLst>
              <a:ext uri="{FF2B5EF4-FFF2-40B4-BE49-F238E27FC236}">
                <a16:creationId xmlns:a16="http://schemas.microsoft.com/office/drawing/2014/main" id="{19855A96-C444-DDC7-3B5D-10382F25E885}"/>
              </a:ext>
            </a:extLst>
          </p:cNvPr>
          <p:cNvPicPr>
            <a:picLocks noGrp="1" noChangeAspect="1"/>
          </p:cNvPicPr>
          <p:nvPr>
            <p:ph idx="1"/>
          </p:nvPr>
        </p:nvPicPr>
        <p:blipFill rotWithShape="1">
          <a:blip r:embed="rId2"/>
          <a:srcRect l="3905" t="13449" r="33012" b="15206"/>
          <a:stretch/>
        </p:blipFill>
        <p:spPr>
          <a:xfrm>
            <a:off x="737117" y="1017037"/>
            <a:ext cx="10702214" cy="5589035"/>
          </a:xfrm>
        </p:spPr>
      </p:pic>
    </p:spTree>
    <p:extLst>
      <p:ext uri="{BB962C8B-B14F-4D97-AF65-F5344CB8AC3E}">
        <p14:creationId xmlns:p14="http://schemas.microsoft.com/office/powerpoint/2010/main" val="1199426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Page 37 | Notification concept Vectors &amp; Illustrations for Free Download |  Freepik">
            <a:extLst>
              <a:ext uri="{FF2B5EF4-FFF2-40B4-BE49-F238E27FC236}">
                <a16:creationId xmlns:a16="http://schemas.microsoft.com/office/drawing/2014/main" id="{21324B4F-8E0C-BFD9-5A86-C1126BB9C5D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644" t="2837" r="11584"/>
          <a:stretch/>
        </p:blipFill>
        <p:spPr bwMode="auto">
          <a:xfrm>
            <a:off x="9115698" y="1952688"/>
            <a:ext cx="3160277" cy="3807686"/>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37A4131-1B06-83A3-D646-C4A58027AB50}"/>
              </a:ext>
            </a:extLst>
          </p:cNvPr>
          <p:cNvSpPr>
            <a:spLocks noGrp="1"/>
          </p:cNvSpPr>
          <p:nvPr>
            <p:ph type="title"/>
          </p:nvPr>
        </p:nvSpPr>
        <p:spPr>
          <a:xfrm>
            <a:off x="485192" y="448548"/>
            <a:ext cx="10515600" cy="1325563"/>
          </a:xfrm>
        </p:spPr>
        <p:txBody>
          <a:bodyPr/>
          <a:lstStyle/>
          <a:p>
            <a:r>
              <a:rPr lang="en-IN" dirty="0">
                <a:latin typeface="Franklin Gothic Demi" panose="020B0703020102020204" pitchFamily="34" charset="0"/>
              </a:rPr>
              <a:t>Prototype:</a:t>
            </a:r>
          </a:p>
        </p:txBody>
      </p:sp>
      <p:sp>
        <p:nvSpPr>
          <p:cNvPr id="3" name="Content Placeholder 2">
            <a:extLst>
              <a:ext uri="{FF2B5EF4-FFF2-40B4-BE49-F238E27FC236}">
                <a16:creationId xmlns:a16="http://schemas.microsoft.com/office/drawing/2014/main" id="{9DD31900-FE81-FF23-F393-252A8B3A4F8A}"/>
              </a:ext>
            </a:extLst>
          </p:cNvPr>
          <p:cNvSpPr>
            <a:spLocks noGrp="1"/>
          </p:cNvSpPr>
          <p:nvPr>
            <p:ph idx="1"/>
          </p:nvPr>
        </p:nvSpPr>
        <p:spPr>
          <a:xfrm>
            <a:off x="177250" y="1595534"/>
            <a:ext cx="10434611" cy="3918856"/>
          </a:xfrm>
        </p:spPr>
        <p:txBody>
          <a:bodyPr>
            <a:normAutofit/>
          </a:bodyPr>
          <a:lstStyle/>
          <a:p>
            <a:pPr marL="342900" indent="-342900">
              <a:buFont typeface="+mj-lt"/>
              <a:buAutoNum type="arabicPeriod"/>
            </a:pPr>
            <a:r>
              <a:rPr lang="en-IN" sz="2000" dirty="0"/>
              <a:t>Mobile application that allows to donors to sign up for our service.</a:t>
            </a:r>
          </a:p>
          <a:p>
            <a:pPr marL="342900" indent="-342900">
              <a:buFont typeface="+mj-lt"/>
              <a:buAutoNum type="arabicPeriod"/>
            </a:pPr>
            <a:r>
              <a:rPr lang="en-IN" sz="2000" dirty="0"/>
              <a:t>Admin : Responsible for processing data and handling main dashboard authentication</a:t>
            </a:r>
          </a:p>
          <a:p>
            <a:pPr marL="342900" indent="-342900">
              <a:buFont typeface="+mj-lt"/>
              <a:buAutoNum type="arabicPeriod"/>
            </a:pPr>
            <a:r>
              <a:rPr lang="en-IN" sz="2000" dirty="0"/>
              <a:t>Main dashboard: handling all user inputs like donor logins and customer requests</a:t>
            </a:r>
          </a:p>
          <a:p>
            <a:pPr marL="342900" indent="-342900">
              <a:buFont typeface="+mj-lt"/>
              <a:buAutoNum type="arabicPeriod"/>
            </a:pPr>
            <a:r>
              <a:rPr lang="en-IN" sz="2000" dirty="0"/>
              <a:t>Schedule donation appointments, and track the status of their donations.</a:t>
            </a:r>
          </a:p>
          <a:p>
            <a:pPr marL="342900" indent="-342900">
              <a:buFont typeface="+mj-lt"/>
              <a:buAutoNum type="arabicPeriod"/>
            </a:pPr>
            <a:r>
              <a:rPr lang="en-IN" sz="2000" dirty="0"/>
              <a:t>We also include features like real-time tracking to donors to know about their safety.</a:t>
            </a:r>
          </a:p>
          <a:p>
            <a:pPr marL="342900" indent="-342900">
              <a:buFont typeface="+mj-lt"/>
              <a:buAutoNum type="arabicPeriod"/>
            </a:pPr>
            <a:r>
              <a:rPr lang="en-IN" sz="2000" dirty="0"/>
              <a:t>Notifications to alert donors and hospitals when blood has been delivered. </a:t>
            </a:r>
          </a:p>
        </p:txBody>
      </p:sp>
      <p:sp>
        <p:nvSpPr>
          <p:cNvPr id="5" name="TextBox 4">
            <a:extLst>
              <a:ext uri="{FF2B5EF4-FFF2-40B4-BE49-F238E27FC236}">
                <a16:creationId xmlns:a16="http://schemas.microsoft.com/office/drawing/2014/main" id="{12FF5246-6C62-2467-6CC1-1421600AF55A}"/>
              </a:ext>
            </a:extLst>
          </p:cNvPr>
          <p:cNvSpPr txBox="1"/>
          <p:nvPr/>
        </p:nvSpPr>
        <p:spPr>
          <a:xfrm>
            <a:off x="8719883" y="5719309"/>
            <a:ext cx="3783956" cy="261610"/>
          </a:xfrm>
          <a:prstGeom prst="rect">
            <a:avLst/>
          </a:prstGeom>
          <a:noFill/>
        </p:spPr>
        <p:txBody>
          <a:bodyPr wrap="square">
            <a:spAutoFit/>
          </a:bodyPr>
          <a:lstStyle/>
          <a:p>
            <a:r>
              <a:rPr lang="en-IN" sz="1100" dirty="0">
                <a:solidFill>
                  <a:schemeClr val="bg1">
                    <a:lumMod val="95000"/>
                  </a:schemeClr>
                </a:solidFill>
              </a:rPr>
              <a:t>https://www.freepik.com/vectors/notification-concept/37</a:t>
            </a:r>
          </a:p>
        </p:txBody>
      </p:sp>
    </p:spTree>
    <p:extLst>
      <p:ext uri="{BB962C8B-B14F-4D97-AF65-F5344CB8AC3E}">
        <p14:creationId xmlns:p14="http://schemas.microsoft.com/office/powerpoint/2010/main" val="7195426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1F83B-853A-4514-4DD8-EDF496861E59}"/>
              </a:ext>
            </a:extLst>
          </p:cNvPr>
          <p:cNvSpPr>
            <a:spLocks noGrp="1"/>
          </p:cNvSpPr>
          <p:nvPr>
            <p:ph type="title"/>
          </p:nvPr>
        </p:nvSpPr>
        <p:spPr>
          <a:xfrm>
            <a:off x="119743" y="500061"/>
            <a:ext cx="10515600" cy="1325563"/>
          </a:xfrm>
        </p:spPr>
        <p:txBody>
          <a:bodyPr>
            <a:normAutofit/>
          </a:bodyPr>
          <a:lstStyle/>
          <a:p>
            <a:r>
              <a:rPr lang="en-IN" sz="3600" b="1" dirty="0">
                <a:latin typeface="+mn-lt"/>
              </a:rPr>
              <a:t>Prototype Development Cost:</a:t>
            </a:r>
          </a:p>
        </p:txBody>
      </p:sp>
      <p:graphicFrame>
        <p:nvGraphicFramePr>
          <p:cNvPr id="9" name="Table 9">
            <a:extLst>
              <a:ext uri="{FF2B5EF4-FFF2-40B4-BE49-F238E27FC236}">
                <a16:creationId xmlns:a16="http://schemas.microsoft.com/office/drawing/2014/main" id="{6F481BE5-EF2E-D4A6-BE35-F59F1FAFFF04}"/>
              </a:ext>
            </a:extLst>
          </p:cNvPr>
          <p:cNvGraphicFramePr>
            <a:graphicFrameLocks noGrp="1"/>
          </p:cNvGraphicFramePr>
          <p:nvPr>
            <p:ph idx="1"/>
            <p:extLst>
              <p:ext uri="{D42A27DB-BD31-4B8C-83A1-F6EECF244321}">
                <p14:modId xmlns:p14="http://schemas.microsoft.com/office/powerpoint/2010/main" val="1523417141"/>
              </p:ext>
            </p:extLst>
          </p:nvPr>
        </p:nvGraphicFramePr>
        <p:xfrm>
          <a:off x="1978090" y="1825624"/>
          <a:ext cx="6447454" cy="4201953"/>
        </p:xfrm>
        <a:graphic>
          <a:graphicData uri="http://schemas.openxmlformats.org/drawingml/2006/table">
            <a:tbl>
              <a:tblPr firstRow="1" bandRow="1">
                <a:tableStyleId>{073A0DAA-6AF3-43AB-8588-CEC1D06C72B9}</a:tableStyleId>
              </a:tblPr>
              <a:tblGrid>
                <a:gridCol w="3223727">
                  <a:extLst>
                    <a:ext uri="{9D8B030D-6E8A-4147-A177-3AD203B41FA5}">
                      <a16:colId xmlns:a16="http://schemas.microsoft.com/office/drawing/2014/main" val="4258952563"/>
                    </a:ext>
                  </a:extLst>
                </a:gridCol>
                <a:gridCol w="3223727">
                  <a:extLst>
                    <a:ext uri="{9D8B030D-6E8A-4147-A177-3AD203B41FA5}">
                      <a16:colId xmlns:a16="http://schemas.microsoft.com/office/drawing/2014/main" val="2257936412"/>
                    </a:ext>
                  </a:extLst>
                </a:gridCol>
              </a:tblGrid>
              <a:tr h="600279">
                <a:tc>
                  <a:txBody>
                    <a:bodyPr/>
                    <a:lstStyle/>
                    <a:p>
                      <a:r>
                        <a:rPr lang="en-IN" dirty="0"/>
                        <a:t>Factors</a:t>
                      </a:r>
                    </a:p>
                  </a:txBody>
                  <a:tcPr/>
                </a:tc>
                <a:tc>
                  <a:txBody>
                    <a:bodyPr/>
                    <a:lstStyle/>
                    <a:p>
                      <a:r>
                        <a:rPr lang="en-IN" dirty="0"/>
                        <a:t>Cost in rupees</a:t>
                      </a:r>
                    </a:p>
                  </a:txBody>
                  <a:tcPr/>
                </a:tc>
                <a:extLst>
                  <a:ext uri="{0D108BD9-81ED-4DB2-BD59-A6C34878D82A}">
                    <a16:rowId xmlns:a16="http://schemas.microsoft.com/office/drawing/2014/main" val="4101310903"/>
                  </a:ext>
                </a:extLst>
              </a:tr>
              <a:tr h="600279">
                <a:tc>
                  <a:txBody>
                    <a:bodyPr/>
                    <a:lstStyle/>
                    <a:p>
                      <a:r>
                        <a:rPr lang="en-IN" dirty="0"/>
                        <a:t>1. Systems ( Cloud server) </a:t>
                      </a:r>
                    </a:p>
                  </a:txBody>
                  <a:tcPr/>
                </a:tc>
                <a:tc>
                  <a:txBody>
                    <a:bodyPr/>
                    <a:lstStyle/>
                    <a:p>
                      <a:r>
                        <a:rPr lang="en-IN" dirty="0"/>
                        <a:t>2,00,000</a:t>
                      </a:r>
                    </a:p>
                  </a:txBody>
                  <a:tcPr/>
                </a:tc>
                <a:extLst>
                  <a:ext uri="{0D108BD9-81ED-4DB2-BD59-A6C34878D82A}">
                    <a16:rowId xmlns:a16="http://schemas.microsoft.com/office/drawing/2014/main" val="290506510"/>
                  </a:ext>
                </a:extLst>
              </a:tr>
              <a:tr h="600279">
                <a:tc>
                  <a:txBody>
                    <a:bodyPr/>
                    <a:lstStyle/>
                    <a:p>
                      <a:r>
                        <a:rPr lang="en-IN" dirty="0"/>
                        <a:t>2. App development </a:t>
                      </a:r>
                    </a:p>
                  </a:txBody>
                  <a:tcPr/>
                </a:tc>
                <a:tc>
                  <a:txBody>
                    <a:bodyPr/>
                    <a:lstStyle/>
                    <a:p>
                      <a:r>
                        <a:rPr lang="en-IN" dirty="0"/>
                        <a:t>75,000</a:t>
                      </a:r>
                    </a:p>
                  </a:txBody>
                  <a:tcPr/>
                </a:tc>
                <a:extLst>
                  <a:ext uri="{0D108BD9-81ED-4DB2-BD59-A6C34878D82A}">
                    <a16:rowId xmlns:a16="http://schemas.microsoft.com/office/drawing/2014/main" val="554969685"/>
                  </a:ext>
                </a:extLst>
              </a:tr>
              <a:tr h="600279">
                <a:tc>
                  <a:txBody>
                    <a:bodyPr/>
                    <a:lstStyle/>
                    <a:p>
                      <a:r>
                        <a:rPr lang="en-IN" dirty="0"/>
                        <a:t>3. Field travel </a:t>
                      </a:r>
                    </a:p>
                  </a:txBody>
                  <a:tcPr/>
                </a:tc>
                <a:tc>
                  <a:txBody>
                    <a:bodyPr/>
                    <a:lstStyle/>
                    <a:p>
                      <a:r>
                        <a:rPr lang="en-IN" dirty="0"/>
                        <a:t>50,000</a:t>
                      </a:r>
                    </a:p>
                  </a:txBody>
                  <a:tcPr/>
                </a:tc>
                <a:extLst>
                  <a:ext uri="{0D108BD9-81ED-4DB2-BD59-A6C34878D82A}">
                    <a16:rowId xmlns:a16="http://schemas.microsoft.com/office/drawing/2014/main" val="2583293379"/>
                  </a:ext>
                </a:extLst>
              </a:tr>
              <a:tr h="600279">
                <a:tc>
                  <a:txBody>
                    <a:bodyPr/>
                    <a:lstStyle/>
                    <a:p>
                      <a:r>
                        <a:rPr lang="en-IN" dirty="0"/>
                        <a:t>4. Testing </a:t>
                      </a:r>
                    </a:p>
                  </a:txBody>
                  <a:tcPr/>
                </a:tc>
                <a:tc>
                  <a:txBody>
                    <a:bodyPr/>
                    <a:lstStyle/>
                    <a:p>
                      <a:r>
                        <a:rPr lang="en-IN" dirty="0"/>
                        <a:t>2,00,000</a:t>
                      </a:r>
                    </a:p>
                  </a:txBody>
                  <a:tcPr/>
                </a:tc>
                <a:extLst>
                  <a:ext uri="{0D108BD9-81ED-4DB2-BD59-A6C34878D82A}">
                    <a16:rowId xmlns:a16="http://schemas.microsoft.com/office/drawing/2014/main" val="2438288019"/>
                  </a:ext>
                </a:extLst>
              </a:tr>
              <a:tr h="600279">
                <a:tc>
                  <a:txBody>
                    <a:bodyPr/>
                    <a:lstStyle/>
                    <a:p>
                      <a:r>
                        <a:rPr lang="en-IN" dirty="0"/>
                        <a:t>5. Miscellanies charges </a:t>
                      </a:r>
                    </a:p>
                  </a:txBody>
                  <a:tcPr/>
                </a:tc>
                <a:tc>
                  <a:txBody>
                    <a:bodyPr/>
                    <a:lstStyle/>
                    <a:p>
                      <a:r>
                        <a:rPr lang="en-IN" dirty="0"/>
                        <a:t>75,000</a:t>
                      </a:r>
                    </a:p>
                  </a:txBody>
                  <a:tcPr/>
                </a:tc>
                <a:extLst>
                  <a:ext uri="{0D108BD9-81ED-4DB2-BD59-A6C34878D82A}">
                    <a16:rowId xmlns:a16="http://schemas.microsoft.com/office/drawing/2014/main" val="1207036763"/>
                  </a:ext>
                </a:extLst>
              </a:tr>
              <a:tr h="600279">
                <a:tc>
                  <a:txBody>
                    <a:bodyPr/>
                    <a:lstStyle/>
                    <a:p>
                      <a:r>
                        <a:rPr lang="en-IN" dirty="0"/>
                        <a:t>TOTAL</a:t>
                      </a:r>
                    </a:p>
                  </a:txBody>
                  <a:tcPr/>
                </a:tc>
                <a:tc>
                  <a:txBody>
                    <a:bodyPr/>
                    <a:lstStyle/>
                    <a:p>
                      <a:r>
                        <a:rPr lang="en-IN" b="1" dirty="0"/>
                        <a:t>6,00,000</a:t>
                      </a:r>
                    </a:p>
                  </a:txBody>
                  <a:tcPr/>
                </a:tc>
                <a:extLst>
                  <a:ext uri="{0D108BD9-81ED-4DB2-BD59-A6C34878D82A}">
                    <a16:rowId xmlns:a16="http://schemas.microsoft.com/office/drawing/2014/main" val="1761281704"/>
                  </a:ext>
                </a:extLst>
              </a:tr>
            </a:tbl>
          </a:graphicData>
        </a:graphic>
      </p:graphicFrame>
    </p:spTree>
    <p:extLst>
      <p:ext uri="{BB962C8B-B14F-4D97-AF65-F5344CB8AC3E}">
        <p14:creationId xmlns:p14="http://schemas.microsoft.com/office/powerpoint/2010/main" val="26081173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97D7A-1986-AF89-48D0-5060CB3C0647}"/>
              </a:ext>
            </a:extLst>
          </p:cNvPr>
          <p:cNvSpPr>
            <a:spLocks noGrp="1"/>
          </p:cNvSpPr>
          <p:nvPr>
            <p:ph type="title"/>
          </p:nvPr>
        </p:nvSpPr>
        <p:spPr/>
        <p:txBody>
          <a:bodyPr/>
          <a:lstStyle/>
          <a:p>
            <a:r>
              <a:rPr lang="en-IN" dirty="0">
                <a:latin typeface="Britannic Bold" panose="020B0903060703020204" pitchFamily="34" charset="0"/>
              </a:rPr>
              <a:t>Awards and Recognitions:</a:t>
            </a:r>
          </a:p>
        </p:txBody>
      </p:sp>
      <p:pic>
        <p:nvPicPr>
          <p:cNvPr id="8" name="Content Placeholder 7">
            <a:extLst>
              <a:ext uri="{FF2B5EF4-FFF2-40B4-BE49-F238E27FC236}">
                <a16:creationId xmlns:a16="http://schemas.microsoft.com/office/drawing/2014/main" id="{F5BDC550-C259-958E-517D-1132CBE08F88}"/>
              </a:ext>
            </a:extLst>
          </p:cNvPr>
          <p:cNvPicPr>
            <a:picLocks noGrp="1" noChangeAspect="1"/>
          </p:cNvPicPr>
          <p:nvPr>
            <p:ph idx="1"/>
          </p:nvPr>
        </p:nvPicPr>
        <p:blipFill>
          <a:blip r:embed="rId2"/>
          <a:stretch>
            <a:fillRect/>
          </a:stretch>
        </p:blipFill>
        <p:spPr>
          <a:xfrm>
            <a:off x="643489" y="1420488"/>
            <a:ext cx="4318519" cy="2313312"/>
          </a:xfrm>
        </p:spPr>
      </p:pic>
      <p:pic>
        <p:nvPicPr>
          <p:cNvPr id="13" name="Picture 12">
            <a:extLst>
              <a:ext uri="{FF2B5EF4-FFF2-40B4-BE49-F238E27FC236}">
                <a16:creationId xmlns:a16="http://schemas.microsoft.com/office/drawing/2014/main" id="{97C98CDA-9A0A-726C-8AB0-36AE276F96F9}"/>
              </a:ext>
            </a:extLst>
          </p:cNvPr>
          <p:cNvPicPr>
            <a:picLocks noChangeAspect="1"/>
          </p:cNvPicPr>
          <p:nvPr/>
        </p:nvPicPr>
        <p:blipFill>
          <a:blip r:embed="rId3"/>
          <a:stretch>
            <a:fillRect/>
          </a:stretch>
        </p:blipFill>
        <p:spPr>
          <a:xfrm rot="16200000">
            <a:off x="6620655" y="62108"/>
            <a:ext cx="2313311" cy="4843072"/>
          </a:xfrm>
          <a:prstGeom prst="rect">
            <a:avLst/>
          </a:prstGeom>
        </p:spPr>
      </p:pic>
      <p:sp>
        <p:nvSpPr>
          <p:cNvPr id="17" name="TextBox 16">
            <a:extLst>
              <a:ext uri="{FF2B5EF4-FFF2-40B4-BE49-F238E27FC236}">
                <a16:creationId xmlns:a16="http://schemas.microsoft.com/office/drawing/2014/main" id="{64ADABB2-680F-7A4D-7E19-987C00225211}"/>
              </a:ext>
            </a:extLst>
          </p:cNvPr>
          <p:cNvSpPr txBox="1"/>
          <p:nvPr/>
        </p:nvSpPr>
        <p:spPr>
          <a:xfrm>
            <a:off x="4997455" y="4030739"/>
            <a:ext cx="6097554" cy="1938992"/>
          </a:xfrm>
          <a:prstGeom prst="rect">
            <a:avLst/>
          </a:prstGeom>
          <a:noFill/>
        </p:spPr>
        <p:txBody>
          <a:bodyPr wrap="square">
            <a:spAutoFit/>
          </a:bodyPr>
          <a:lstStyle/>
          <a:p>
            <a:r>
              <a:rPr lang="en-IN" sz="2000" dirty="0">
                <a:solidFill>
                  <a:schemeClr val="tx1">
                    <a:lumMod val="95000"/>
                    <a:lumOff val="5000"/>
                  </a:schemeClr>
                </a:solidFill>
                <a:latin typeface="Franklin Gothic Medium Cond" panose="020B0606030402020204" pitchFamily="34" charset="0"/>
              </a:rPr>
              <a:t>We are proud to have been selected in the first startup cohort, among 45 ideas, being run by our college.  </a:t>
            </a:r>
          </a:p>
          <a:p>
            <a:r>
              <a:rPr lang="en-IN" sz="2000" dirty="0">
                <a:solidFill>
                  <a:schemeClr val="tx1">
                    <a:lumMod val="95000"/>
                    <a:lumOff val="5000"/>
                  </a:schemeClr>
                </a:solidFill>
                <a:latin typeface="Franklin Gothic Medium Cond" panose="020B0606030402020204" pitchFamily="34" charset="0"/>
              </a:rPr>
              <a:t>Excited to have the opportunity to make a real difference in our community. "Thanks to the guidance and expertise of our mentors, we are confident in our ability to take our startup to the next level and achieve our goals."</a:t>
            </a:r>
          </a:p>
        </p:txBody>
      </p:sp>
      <p:sp>
        <p:nvSpPr>
          <p:cNvPr id="3" name="AutoShape 2">
            <a:extLst>
              <a:ext uri="{FF2B5EF4-FFF2-40B4-BE49-F238E27FC236}">
                <a16:creationId xmlns:a16="http://schemas.microsoft.com/office/drawing/2014/main" id="{2A707E7E-5465-6E5E-CA71-867E3C3C75D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7" name="AutoShape 4">
            <a:extLst>
              <a:ext uri="{FF2B5EF4-FFF2-40B4-BE49-F238E27FC236}">
                <a16:creationId xmlns:a16="http://schemas.microsoft.com/office/drawing/2014/main" id="{B2C10D7F-9214-E793-DBBA-53B585951F8D}"/>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6" name="Picture 5">
            <a:extLst>
              <a:ext uri="{FF2B5EF4-FFF2-40B4-BE49-F238E27FC236}">
                <a16:creationId xmlns:a16="http://schemas.microsoft.com/office/drawing/2014/main" id="{F550890A-A4C4-21BF-5104-5B9521B8C509}"/>
              </a:ext>
            </a:extLst>
          </p:cNvPr>
          <p:cNvPicPr>
            <a:picLocks noChangeAspect="1"/>
          </p:cNvPicPr>
          <p:nvPr/>
        </p:nvPicPr>
        <p:blipFill>
          <a:blip r:embed="rId4"/>
          <a:stretch>
            <a:fillRect/>
          </a:stretch>
        </p:blipFill>
        <p:spPr>
          <a:xfrm>
            <a:off x="722962" y="3968839"/>
            <a:ext cx="4159574" cy="2524036"/>
          </a:xfrm>
          <a:prstGeom prst="rect">
            <a:avLst/>
          </a:prstGeom>
        </p:spPr>
      </p:pic>
    </p:spTree>
    <p:extLst>
      <p:ext uri="{BB962C8B-B14F-4D97-AF65-F5344CB8AC3E}">
        <p14:creationId xmlns:p14="http://schemas.microsoft.com/office/powerpoint/2010/main" val="26210129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5EE620B-DABA-E154-078F-23913AB16897}"/>
              </a:ext>
            </a:extLst>
          </p:cNvPr>
          <p:cNvSpPr>
            <a:spLocks noGrp="1"/>
          </p:cNvSpPr>
          <p:nvPr>
            <p:ph type="title"/>
          </p:nvPr>
        </p:nvSpPr>
        <p:spPr/>
        <p:txBody>
          <a:bodyPr>
            <a:normAutofit/>
          </a:bodyPr>
          <a:lstStyle/>
          <a:p>
            <a:r>
              <a:rPr lang="en-IN" sz="3600" b="1" dirty="0">
                <a:latin typeface="+mn-lt"/>
              </a:rPr>
              <a:t>MENTORS &amp; ADVISORS:</a:t>
            </a:r>
          </a:p>
        </p:txBody>
      </p:sp>
      <p:sp>
        <p:nvSpPr>
          <p:cNvPr id="14" name="Text Placeholder 13">
            <a:extLst>
              <a:ext uri="{FF2B5EF4-FFF2-40B4-BE49-F238E27FC236}">
                <a16:creationId xmlns:a16="http://schemas.microsoft.com/office/drawing/2014/main" id="{00920E6E-EC62-CE55-F6B7-67F56264BABB}"/>
              </a:ext>
            </a:extLst>
          </p:cNvPr>
          <p:cNvSpPr>
            <a:spLocks noGrp="1"/>
          </p:cNvSpPr>
          <p:nvPr>
            <p:ph type="body" sz="quarter" idx="36"/>
          </p:nvPr>
        </p:nvSpPr>
        <p:spPr>
          <a:xfrm>
            <a:off x="262035" y="5060545"/>
            <a:ext cx="5066523" cy="1248635"/>
          </a:xfrm>
        </p:spPr>
        <p:txBody>
          <a:bodyPr>
            <a:normAutofit fontScale="85000" lnSpcReduction="20000"/>
          </a:bodyPr>
          <a:lstStyle/>
          <a:p>
            <a:r>
              <a:rPr lang="en-IN" sz="2800" dirty="0">
                <a:latin typeface="Arial" panose="020B0604020202020204" pitchFamily="34" charset="0"/>
                <a:cs typeface="Arial" panose="020B0604020202020204" pitchFamily="34" charset="0"/>
              </a:rPr>
              <a:t>Mr.Manoj Kumar Bhadagharvala</a:t>
            </a:r>
          </a:p>
          <a:p>
            <a:endParaRPr lang="en-IN" dirty="0">
              <a:latin typeface="Arial" panose="020B0604020202020204" pitchFamily="34" charset="0"/>
              <a:cs typeface="Arial" panose="020B0604020202020204" pitchFamily="34" charset="0"/>
            </a:endParaRPr>
          </a:p>
          <a:p>
            <a:r>
              <a:rPr lang="en-IN" dirty="0">
                <a:cs typeface="Arial" panose="020B0604020202020204" pitchFamily="34" charset="0"/>
              </a:rPr>
              <a:t>Product Development Mentor</a:t>
            </a:r>
          </a:p>
          <a:p>
            <a:endParaRPr lang="en-IN" dirty="0">
              <a:latin typeface="Arial" panose="020B0604020202020204" pitchFamily="34" charset="0"/>
              <a:cs typeface="Arial" panose="020B0604020202020204" pitchFamily="34" charset="0"/>
            </a:endParaRPr>
          </a:p>
          <a:p>
            <a:r>
              <a:rPr lang="en-IN" dirty="0">
                <a:latin typeface="+mj-lt"/>
                <a:cs typeface="Arial" panose="020B0604020202020204" pitchFamily="34" charset="0"/>
              </a:rPr>
              <a:t>Startup Advisor</a:t>
            </a:r>
          </a:p>
        </p:txBody>
      </p:sp>
      <p:sp>
        <p:nvSpPr>
          <p:cNvPr id="12" name="Text Placeholder 11">
            <a:extLst>
              <a:ext uri="{FF2B5EF4-FFF2-40B4-BE49-F238E27FC236}">
                <a16:creationId xmlns:a16="http://schemas.microsoft.com/office/drawing/2014/main" id="{531C3CBB-9CDB-A645-6F81-79ECE8F9D259}"/>
              </a:ext>
            </a:extLst>
          </p:cNvPr>
          <p:cNvSpPr>
            <a:spLocks noGrp="1"/>
          </p:cNvSpPr>
          <p:nvPr>
            <p:ph type="body" sz="quarter" idx="35"/>
          </p:nvPr>
        </p:nvSpPr>
        <p:spPr>
          <a:xfrm>
            <a:off x="4621762" y="5062249"/>
            <a:ext cx="3909526" cy="1431198"/>
          </a:xfrm>
        </p:spPr>
        <p:txBody>
          <a:bodyPr>
            <a:normAutofit lnSpcReduction="10000"/>
          </a:bodyPr>
          <a:lstStyle/>
          <a:p>
            <a:r>
              <a:rPr lang="en-IN" sz="2400" dirty="0">
                <a:latin typeface="Arial" panose="020B0604020202020204" pitchFamily="34" charset="0"/>
                <a:cs typeface="Arial" panose="020B0604020202020204" pitchFamily="34" charset="0"/>
              </a:rPr>
              <a:t>Dr.Anil Puppala</a:t>
            </a:r>
          </a:p>
          <a:p>
            <a:endParaRPr lang="en-IN" sz="1600" dirty="0">
              <a:latin typeface="+mj-lt"/>
              <a:cs typeface="Arial" panose="020B0604020202020204" pitchFamily="34" charset="0"/>
            </a:endParaRPr>
          </a:p>
          <a:p>
            <a:r>
              <a:rPr lang="en-IN" sz="1800" dirty="0">
                <a:latin typeface="+mj-lt"/>
                <a:cs typeface="Arial" panose="020B0604020202020204" pitchFamily="34" charset="0"/>
              </a:rPr>
              <a:t>Managing Director</a:t>
            </a:r>
          </a:p>
          <a:p>
            <a:endParaRPr lang="en-IN" sz="1800" dirty="0">
              <a:latin typeface="+mj-lt"/>
              <a:cs typeface="Arial" panose="020B0604020202020204" pitchFamily="34" charset="0"/>
            </a:endParaRPr>
          </a:p>
          <a:p>
            <a:r>
              <a:rPr lang="en-IN" sz="1800" dirty="0">
                <a:latin typeface="+mj-lt"/>
                <a:cs typeface="Arial" panose="020B0604020202020204" pitchFamily="34" charset="0"/>
              </a:rPr>
              <a:t>Vijetha Engineering Industries</a:t>
            </a:r>
          </a:p>
          <a:p>
            <a:endParaRPr lang="en-IN" sz="1800" dirty="0">
              <a:latin typeface="+mj-lt"/>
              <a:cs typeface="Arial" panose="020B0604020202020204" pitchFamily="34" charset="0"/>
            </a:endParaRPr>
          </a:p>
          <a:p>
            <a:endParaRPr lang="en-IN" sz="2400" dirty="0">
              <a:latin typeface="Arial" panose="020B0604020202020204" pitchFamily="34" charset="0"/>
              <a:cs typeface="Arial" panose="020B0604020202020204" pitchFamily="34" charset="0"/>
            </a:endParaRPr>
          </a:p>
          <a:p>
            <a:endParaRPr lang="en-IN" sz="2400" dirty="0">
              <a:latin typeface="Arial" panose="020B0604020202020204" pitchFamily="34" charset="0"/>
              <a:cs typeface="Arial" panose="020B0604020202020204" pitchFamily="34" charset="0"/>
            </a:endParaRPr>
          </a:p>
          <a:p>
            <a:endParaRPr lang="en-IN" sz="2400" dirty="0">
              <a:latin typeface="Arial" panose="020B0604020202020204" pitchFamily="34" charset="0"/>
              <a:cs typeface="Arial" panose="020B0604020202020204" pitchFamily="34" charset="0"/>
            </a:endParaRPr>
          </a:p>
          <a:p>
            <a:endParaRPr lang="en-IN" sz="2400" dirty="0">
              <a:latin typeface="Arial" panose="020B0604020202020204" pitchFamily="34" charset="0"/>
              <a:cs typeface="Arial" panose="020B0604020202020204" pitchFamily="34" charset="0"/>
            </a:endParaRPr>
          </a:p>
        </p:txBody>
      </p:sp>
      <p:pic>
        <p:nvPicPr>
          <p:cNvPr id="17" name="Picture 16">
            <a:extLst>
              <a:ext uri="{FF2B5EF4-FFF2-40B4-BE49-F238E27FC236}">
                <a16:creationId xmlns:a16="http://schemas.microsoft.com/office/drawing/2014/main" id="{5C45E6AF-ED32-D59F-8594-636DC0BBB617}"/>
              </a:ext>
            </a:extLst>
          </p:cNvPr>
          <p:cNvPicPr>
            <a:picLocks noChangeAspect="1"/>
          </p:cNvPicPr>
          <p:nvPr/>
        </p:nvPicPr>
        <p:blipFill>
          <a:blip r:embed="rId2"/>
          <a:stretch>
            <a:fillRect/>
          </a:stretch>
        </p:blipFill>
        <p:spPr>
          <a:xfrm>
            <a:off x="709213" y="2056976"/>
            <a:ext cx="2743199" cy="283606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9" name="Picture 18">
            <a:extLst>
              <a:ext uri="{FF2B5EF4-FFF2-40B4-BE49-F238E27FC236}">
                <a16:creationId xmlns:a16="http://schemas.microsoft.com/office/drawing/2014/main" id="{9077C745-D62B-063D-D3BC-9C70EE49C426}"/>
              </a:ext>
            </a:extLst>
          </p:cNvPr>
          <p:cNvPicPr>
            <a:picLocks noChangeAspect="1"/>
          </p:cNvPicPr>
          <p:nvPr/>
        </p:nvPicPr>
        <p:blipFill rotWithShape="1">
          <a:blip r:embed="rId3"/>
          <a:srcRect l="-1444" t="-1229" r="1187" b="1229"/>
          <a:stretch/>
        </p:blipFill>
        <p:spPr>
          <a:xfrm>
            <a:off x="5097623" y="1895717"/>
            <a:ext cx="2743199" cy="292808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2" name="AutoShape 2">
            <a:extLst>
              <a:ext uri="{FF2B5EF4-FFF2-40B4-BE49-F238E27FC236}">
                <a16:creationId xmlns:a16="http://schemas.microsoft.com/office/drawing/2014/main" id="{4EC61891-9666-7005-AD56-411BACEE381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3" name="AutoShape 4">
            <a:extLst>
              <a:ext uri="{FF2B5EF4-FFF2-40B4-BE49-F238E27FC236}">
                <a16:creationId xmlns:a16="http://schemas.microsoft.com/office/drawing/2014/main" id="{A7D7143C-EE95-AFA1-3478-43A74E130D51}"/>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6" name="Picture 5">
            <a:extLst>
              <a:ext uri="{FF2B5EF4-FFF2-40B4-BE49-F238E27FC236}">
                <a16:creationId xmlns:a16="http://schemas.microsoft.com/office/drawing/2014/main" id="{CACE79A5-62F8-766B-9074-7D469723C392}"/>
              </a:ext>
            </a:extLst>
          </p:cNvPr>
          <p:cNvPicPr>
            <a:picLocks noChangeAspect="1"/>
          </p:cNvPicPr>
          <p:nvPr/>
        </p:nvPicPr>
        <p:blipFill>
          <a:blip r:embed="rId4"/>
          <a:stretch>
            <a:fillRect/>
          </a:stretch>
        </p:blipFill>
        <p:spPr>
          <a:xfrm>
            <a:off x="8739590" y="1958470"/>
            <a:ext cx="2985797" cy="291225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7" name="TextBox 6">
            <a:extLst>
              <a:ext uri="{FF2B5EF4-FFF2-40B4-BE49-F238E27FC236}">
                <a16:creationId xmlns:a16="http://schemas.microsoft.com/office/drawing/2014/main" id="{C7A2C991-BFD2-D0B3-21C6-506EC3E7F257}"/>
              </a:ext>
            </a:extLst>
          </p:cNvPr>
          <p:cNvSpPr txBox="1"/>
          <p:nvPr/>
        </p:nvSpPr>
        <p:spPr>
          <a:xfrm>
            <a:off x="9402065" y="5100976"/>
            <a:ext cx="2323322" cy="461665"/>
          </a:xfrm>
          <a:prstGeom prst="rect">
            <a:avLst/>
          </a:prstGeom>
          <a:noFill/>
        </p:spPr>
        <p:txBody>
          <a:bodyPr wrap="square" rtlCol="0">
            <a:spAutoFit/>
          </a:bodyPr>
          <a:lstStyle/>
          <a:p>
            <a:r>
              <a:rPr lang="en-US" sz="2400" dirty="0"/>
              <a:t>Alphonsa</a:t>
            </a:r>
            <a:endParaRPr lang="en-IN" sz="2400" dirty="0"/>
          </a:p>
        </p:txBody>
      </p:sp>
      <p:sp>
        <p:nvSpPr>
          <p:cNvPr id="8" name="TextBox 7">
            <a:extLst>
              <a:ext uri="{FF2B5EF4-FFF2-40B4-BE49-F238E27FC236}">
                <a16:creationId xmlns:a16="http://schemas.microsoft.com/office/drawing/2014/main" id="{3674F48C-6E5D-6CA3-C244-94903F3F6FB9}"/>
              </a:ext>
            </a:extLst>
          </p:cNvPr>
          <p:cNvSpPr txBox="1"/>
          <p:nvPr/>
        </p:nvSpPr>
        <p:spPr>
          <a:xfrm>
            <a:off x="9688285" y="5593182"/>
            <a:ext cx="1418875" cy="369332"/>
          </a:xfrm>
          <a:prstGeom prst="rect">
            <a:avLst/>
          </a:prstGeom>
          <a:noFill/>
        </p:spPr>
        <p:txBody>
          <a:bodyPr wrap="square" rtlCol="0">
            <a:spAutoFit/>
          </a:bodyPr>
          <a:lstStyle/>
          <a:p>
            <a:r>
              <a:rPr lang="en-US" dirty="0">
                <a:latin typeface="+mj-lt"/>
              </a:rPr>
              <a:t>Advisor</a:t>
            </a:r>
            <a:endParaRPr lang="en-IN" dirty="0">
              <a:latin typeface="+mj-lt"/>
            </a:endParaRPr>
          </a:p>
        </p:txBody>
      </p:sp>
    </p:spTree>
    <p:extLst>
      <p:ext uri="{BB962C8B-B14F-4D97-AF65-F5344CB8AC3E}">
        <p14:creationId xmlns:p14="http://schemas.microsoft.com/office/powerpoint/2010/main" val="16498530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a:extLst>
              <a:ext uri="{FF2B5EF4-FFF2-40B4-BE49-F238E27FC236}">
                <a16:creationId xmlns:a16="http://schemas.microsoft.com/office/drawing/2014/main" id="{3CC7D09B-D987-D5DB-8B6B-675B5F1692C8}"/>
              </a:ext>
            </a:extLst>
          </p:cNvPr>
          <p:cNvPicPr>
            <a:picLocks noGrp="1" noChangeAspect="1"/>
          </p:cNvPicPr>
          <p:nvPr>
            <p:ph type="pic" sz="quarter" idx="13"/>
          </p:nvPr>
        </p:nvPicPr>
        <p:blipFill rotWithShape="1">
          <a:blip r:embed="rId2"/>
          <a:srcRect l="-543" r="543" b="17198"/>
          <a:stretch/>
        </p:blipFill>
        <p:spPr>
          <a:xfrm>
            <a:off x="203550" y="2256179"/>
            <a:ext cx="2864052" cy="235000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20" name="Title 19">
            <a:extLst>
              <a:ext uri="{FF2B5EF4-FFF2-40B4-BE49-F238E27FC236}">
                <a16:creationId xmlns:a16="http://schemas.microsoft.com/office/drawing/2014/main" id="{3B0FAD77-BC9B-4F5F-94D5-AA246F14F9D9}"/>
              </a:ext>
            </a:extLst>
          </p:cNvPr>
          <p:cNvSpPr>
            <a:spLocks noGrp="1"/>
          </p:cNvSpPr>
          <p:nvPr>
            <p:ph type="title"/>
          </p:nvPr>
        </p:nvSpPr>
        <p:spPr/>
        <p:txBody>
          <a:bodyPr/>
          <a:lstStyle/>
          <a:p>
            <a:r>
              <a:rPr lang="en-US" b="1" dirty="0">
                <a:latin typeface="Franklin Gothic Medium Cond" panose="020B0606030402020204" pitchFamily="34" charset="0"/>
              </a:rPr>
              <a:t>Meet Our Team:</a:t>
            </a:r>
          </a:p>
        </p:txBody>
      </p:sp>
      <p:sp>
        <p:nvSpPr>
          <p:cNvPr id="25" name="Text Placeholder 24">
            <a:extLst>
              <a:ext uri="{FF2B5EF4-FFF2-40B4-BE49-F238E27FC236}">
                <a16:creationId xmlns:a16="http://schemas.microsoft.com/office/drawing/2014/main" id="{CE4C2DC6-6FB0-2D3A-A58F-4859302D3224}"/>
              </a:ext>
            </a:extLst>
          </p:cNvPr>
          <p:cNvSpPr>
            <a:spLocks noGrp="1"/>
          </p:cNvSpPr>
          <p:nvPr>
            <p:ph type="body" sz="quarter" idx="36"/>
          </p:nvPr>
        </p:nvSpPr>
        <p:spPr>
          <a:xfrm>
            <a:off x="8369559" y="4606188"/>
            <a:ext cx="2914137" cy="2037208"/>
          </a:xfrm>
        </p:spPr>
        <p:txBody>
          <a:bodyPr>
            <a:normAutofit fontScale="55000" lnSpcReduction="20000"/>
          </a:bodyPr>
          <a:lstStyle/>
          <a:p>
            <a:pPr algn="l">
              <a:lnSpc>
                <a:spcPct val="150000"/>
              </a:lnSpc>
            </a:pPr>
            <a:r>
              <a:rPr lang="en-US" sz="2500" dirty="0">
                <a:latin typeface="Garamond" panose="02020404030301010803" pitchFamily="18" charset="0"/>
              </a:rPr>
              <a:t>Ch.Meghana</a:t>
            </a:r>
          </a:p>
          <a:p>
            <a:pPr algn="l">
              <a:lnSpc>
                <a:spcPct val="150000"/>
              </a:lnSpc>
            </a:pPr>
            <a:r>
              <a:rPr lang="en-US" sz="2500" dirty="0">
                <a:latin typeface="Garamond" panose="02020404030301010803" pitchFamily="18" charset="0"/>
              </a:rPr>
              <a:t>Email:22R15A6203@gcet.edu.in</a:t>
            </a:r>
          </a:p>
          <a:p>
            <a:pPr algn="l">
              <a:lnSpc>
                <a:spcPct val="150000"/>
              </a:lnSpc>
            </a:pPr>
            <a:r>
              <a:rPr lang="en-US" sz="2500" dirty="0">
                <a:latin typeface="Garamond" panose="02020404030301010803" pitchFamily="18" charset="0"/>
              </a:rPr>
              <a:t>Pursuing computer science &amp;Engineering in Cyber Security From Geetanjali College Of Engineering and Technology</a:t>
            </a:r>
          </a:p>
          <a:p>
            <a:pPr algn="l">
              <a:lnSpc>
                <a:spcPct val="150000"/>
              </a:lnSpc>
            </a:pPr>
            <a:r>
              <a:rPr lang="en-US" sz="2500" dirty="0">
                <a:latin typeface="Garamond" panose="02020404030301010803" pitchFamily="18" charset="0"/>
              </a:rPr>
              <a:t>Phone no:9515145452</a:t>
            </a:r>
          </a:p>
          <a:p>
            <a:pPr>
              <a:lnSpc>
                <a:spcPct val="120000"/>
              </a:lnSpc>
            </a:pPr>
            <a:endParaRPr lang="en-IN" sz="2400" b="1" dirty="0">
              <a:latin typeface="Britannic Bold" panose="020B0903060703020204" pitchFamily="34" charset="0"/>
            </a:endParaRPr>
          </a:p>
        </p:txBody>
      </p:sp>
      <p:sp>
        <p:nvSpPr>
          <p:cNvPr id="30" name="Text Placeholder 29">
            <a:extLst>
              <a:ext uri="{FF2B5EF4-FFF2-40B4-BE49-F238E27FC236}">
                <a16:creationId xmlns:a16="http://schemas.microsoft.com/office/drawing/2014/main" id="{ECFE66B6-B6A8-4238-9AF9-89E257E29B39}"/>
              </a:ext>
            </a:extLst>
          </p:cNvPr>
          <p:cNvSpPr>
            <a:spLocks noGrp="1"/>
          </p:cNvSpPr>
          <p:nvPr>
            <p:ph type="body" sz="quarter" idx="37"/>
          </p:nvPr>
        </p:nvSpPr>
        <p:spPr>
          <a:xfrm>
            <a:off x="432711" y="4878946"/>
            <a:ext cx="3340359" cy="1790076"/>
          </a:xfrm>
        </p:spPr>
        <p:txBody>
          <a:bodyPr>
            <a:normAutofit fontScale="25000" lnSpcReduction="20000"/>
          </a:bodyPr>
          <a:lstStyle/>
          <a:p>
            <a:pPr algn="l">
              <a:lnSpc>
                <a:spcPct val="150000"/>
              </a:lnSpc>
            </a:pPr>
            <a:r>
              <a:rPr lang="en-US" sz="5600" dirty="0">
                <a:latin typeface="Garamond" panose="02020404030301010803" pitchFamily="18" charset="0"/>
              </a:rPr>
              <a:t>I. Akshaya Nandu</a:t>
            </a:r>
          </a:p>
          <a:p>
            <a:pPr algn="l">
              <a:lnSpc>
                <a:spcPct val="150000"/>
              </a:lnSpc>
            </a:pPr>
            <a:r>
              <a:rPr lang="en-US" sz="5600" dirty="0">
                <a:latin typeface="Garamond" panose="02020404030301010803" pitchFamily="18" charset="0"/>
              </a:rPr>
              <a:t>Email:21R11A6720@gcet.edu.in</a:t>
            </a:r>
          </a:p>
          <a:p>
            <a:pPr algn="l">
              <a:lnSpc>
                <a:spcPct val="150000"/>
              </a:lnSpc>
            </a:pPr>
            <a:r>
              <a:rPr lang="en-US" sz="5600" dirty="0">
                <a:latin typeface="Garamond" panose="02020404030301010803" pitchFamily="18" charset="0"/>
              </a:rPr>
              <a:t>Pursuing computer science &amp;Engineering in Data Science From Geetanjali College Of Engineering and Technology</a:t>
            </a:r>
          </a:p>
          <a:p>
            <a:pPr algn="l">
              <a:lnSpc>
                <a:spcPct val="150000"/>
              </a:lnSpc>
            </a:pPr>
            <a:r>
              <a:rPr lang="en-US" sz="5600" dirty="0">
                <a:latin typeface="Garamond" panose="02020404030301010803" pitchFamily="18" charset="0"/>
              </a:rPr>
              <a:t>Phone no:7997537927</a:t>
            </a:r>
          </a:p>
          <a:p>
            <a:pPr>
              <a:lnSpc>
                <a:spcPct val="150000"/>
              </a:lnSpc>
            </a:pPr>
            <a:endParaRPr lang="en-US" sz="2800" dirty="0">
              <a:latin typeface="Garamond" panose="02020404030301010803" pitchFamily="18" charset="0"/>
            </a:endParaRPr>
          </a:p>
          <a:p>
            <a:pPr>
              <a:lnSpc>
                <a:spcPct val="150000"/>
              </a:lnSpc>
            </a:pPr>
            <a:endParaRPr lang="en-US" sz="2100" b="1" dirty="0">
              <a:latin typeface="Bahnschrift Light" panose="020B0502040204020203" pitchFamily="34" charset="0"/>
            </a:endParaRPr>
          </a:p>
          <a:p>
            <a:pPr>
              <a:lnSpc>
                <a:spcPct val="150000"/>
              </a:lnSpc>
            </a:pPr>
            <a:r>
              <a:rPr lang="en-US" sz="2600" b="1" dirty="0">
                <a:latin typeface="Britannic Bold" panose="020B0903060703020204" pitchFamily="34" charset="0"/>
              </a:rPr>
              <a:t> </a:t>
            </a:r>
          </a:p>
          <a:p>
            <a:endParaRPr lang="en-US" b="1" spc="300" dirty="0"/>
          </a:p>
        </p:txBody>
      </p:sp>
      <p:sp>
        <p:nvSpPr>
          <p:cNvPr id="27" name="Text Placeholder 26">
            <a:extLst>
              <a:ext uri="{FF2B5EF4-FFF2-40B4-BE49-F238E27FC236}">
                <a16:creationId xmlns:a16="http://schemas.microsoft.com/office/drawing/2014/main" id="{45744750-2CD0-4319-A8B5-DADF25ED571D}"/>
              </a:ext>
            </a:extLst>
          </p:cNvPr>
          <p:cNvSpPr>
            <a:spLocks noGrp="1"/>
          </p:cNvSpPr>
          <p:nvPr>
            <p:ph type="body" sz="quarter" idx="35"/>
          </p:nvPr>
        </p:nvSpPr>
        <p:spPr>
          <a:xfrm>
            <a:off x="4529452" y="4792257"/>
            <a:ext cx="3340359" cy="1963453"/>
          </a:xfrm>
        </p:spPr>
        <p:txBody>
          <a:bodyPr>
            <a:normAutofit fontScale="25000" lnSpcReduction="20000"/>
          </a:bodyPr>
          <a:lstStyle/>
          <a:p>
            <a:pPr algn="l">
              <a:lnSpc>
                <a:spcPct val="150000"/>
              </a:lnSpc>
            </a:pPr>
            <a:r>
              <a:rPr lang="en-US" sz="4000" dirty="0">
                <a:latin typeface="Garamond" panose="02020404030301010803" pitchFamily="18" charset="0"/>
              </a:rPr>
              <a:t> </a:t>
            </a:r>
            <a:r>
              <a:rPr lang="en-US" sz="5600" dirty="0">
                <a:latin typeface="Garamond" panose="02020404030301010803" pitchFamily="18" charset="0"/>
              </a:rPr>
              <a:t>R</a:t>
            </a:r>
            <a:r>
              <a:rPr lang="en-US" sz="4000" dirty="0">
                <a:latin typeface="Garamond" panose="02020404030301010803" pitchFamily="18" charset="0"/>
              </a:rPr>
              <a:t>.</a:t>
            </a:r>
            <a:r>
              <a:rPr lang="en-US" sz="5600" dirty="0">
                <a:latin typeface="Garamond" panose="02020404030301010803" pitchFamily="18" charset="0"/>
              </a:rPr>
              <a:t>Deekshitha</a:t>
            </a:r>
          </a:p>
          <a:p>
            <a:pPr algn="l">
              <a:lnSpc>
                <a:spcPct val="150000"/>
              </a:lnSpc>
            </a:pPr>
            <a:r>
              <a:rPr lang="en-US" sz="5600" dirty="0">
                <a:latin typeface="Garamond" panose="02020404030301010803" pitchFamily="18" charset="0"/>
              </a:rPr>
              <a:t>Email:21R11A6752@gcet.edu.in</a:t>
            </a:r>
          </a:p>
          <a:p>
            <a:pPr algn="l">
              <a:lnSpc>
                <a:spcPct val="150000"/>
              </a:lnSpc>
            </a:pPr>
            <a:r>
              <a:rPr lang="en-US" sz="5600" dirty="0">
                <a:latin typeface="Garamond" panose="02020404030301010803" pitchFamily="18" charset="0"/>
              </a:rPr>
              <a:t>Pursuing computer science &amp;Engineering in Data Science From Geetanjali College Of Engineering and Technology</a:t>
            </a:r>
          </a:p>
          <a:p>
            <a:pPr algn="l">
              <a:lnSpc>
                <a:spcPct val="150000"/>
              </a:lnSpc>
            </a:pPr>
            <a:r>
              <a:rPr lang="en-US" sz="5600" dirty="0">
                <a:latin typeface="Garamond" panose="02020404030301010803" pitchFamily="18" charset="0"/>
              </a:rPr>
              <a:t>Phone no:7287998998</a:t>
            </a:r>
          </a:p>
        </p:txBody>
      </p:sp>
      <p:pic>
        <p:nvPicPr>
          <p:cNvPr id="21" name="Picture 20">
            <a:extLst>
              <a:ext uri="{FF2B5EF4-FFF2-40B4-BE49-F238E27FC236}">
                <a16:creationId xmlns:a16="http://schemas.microsoft.com/office/drawing/2014/main" id="{8F453403-4870-D58D-1447-A7F368FFD284}"/>
              </a:ext>
            </a:extLst>
          </p:cNvPr>
          <p:cNvPicPr>
            <a:picLocks noChangeAspect="1"/>
          </p:cNvPicPr>
          <p:nvPr/>
        </p:nvPicPr>
        <p:blipFill rotWithShape="1">
          <a:blip r:embed="rId3"/>
          <a:srcRect l="-173" t="-1462" r="-1635" b="-535"/>
          <a:stretch/>
        </p:blipFill>
        <p:spPr>
          <a:xfrm>
            <a:off x="4343959" y="2358752"/>
            <a:ext cx="2602186" cy="235000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41" name="Picture 40">
            <a:extLst>
              <a:ext uri="{FF2B5EF4-FFF2-40B4-BE49-F238E27FC236}">
                <a16:creationId xmlns:a16="http://schemas.microsoft.com/office/drawing/2014/main" id="{7EBE8F8E-1F9A-7C2C-E75D-4AA34AB48143}"/>
              </a:ext>
            </a:extLst>
          </p:cNvPr>
          <p:cNvPicPr>
            <a:picLocks noChangeAspect="1"/>
          </p:cNvPicPr>
          <p:nvPr/>
        </p:nvPicPr>
        <p:blipFill>
          <a:blip r:embed="rId4"/>
          <a:stretch>
            <a:fillRect/>
          </a:stretch>
        </p:blipFill>
        <p:spPr>
          <a:xfrm>
            <a:off x="7953070" y="2079339"/>
            <a:ext cx="2602185" cy="239563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3521308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A3D3CAD-4C7E-9F4B-6753-BD46E4CBD275}"/>
              </a:ext>
            </a:extLst>
          </p:cNvPr>
          <p:cNvSpPr>
            <a:spLocks noGrp="1"/>
          </p:cNvSpPr>
          <p:nvPr>
            <p:ph type="title"/>
          </p:nvPr>
        </p:nvSpPr>
        <p:spPr>
          <a:xfrm>
            <a:off x="578109" y="573963"/>
            <a:ext cx="10168128" cy="1179576"/>
          </a:xfrm>
        </p:spPr>
        <p:txBody>
          <a:bodyPr/>
          <a:lstStyle/>
          <a:p>
            <a:r>
              <a:rPr lang="en-US" sz="4000" b="1" dirty="0">
                <a:latin typeface="Franklin Gothic Medium Cond" panose="020B0606030402020204" pitchFamily="34" charset="0"/>
              </a:rPr>
              <a:t> Problem Statement</a:t>
            </a:r>
            <a:endParaRPr lang="en-IN" b="1" dirty="0">
              <a:latin typeface="Franklin Gothic Medium Cond" panose="020B0606030402020204" pitchFamily="34" charset="0"/>
            </a:endParaRPr>
          </a:p>
        </p:txBody>
      </p:sp>
      <p:sp>
        <p:nvSpPr>
          <p:cNvPr id="10" name="Text Placeholder 7">
            <a:extLst>
              <a:ext uri="{FF2B5EF4-FFF2-40B4-BE49-F238E27FC236}">
                <a16:creationId xmlns:a16="http://schemas.microsoft.com/office/drawing/2014/main" id="{ACC70FD7-7886-EAD7-77EC-A65ABFCA6885}"/>
              </a:ext>
            </a:extLst>
          </p:cNvPr>
          <p:cNvSpPr>
            <a:spLocks noGrp="1"/>
          </p:cNvSpPr>
          <p:nvPr>
            <p:ph idx="1"/>
          </p:nvPr>
        </p:nvSpPr>
        <p:spPr>
          <a:xfrm>
            <a:off x="349509" y="1677516"/>
            <a:ext cx="7346929" cy="3363103"/>
          </a:xfrm>
        </p:spPr>
        <p:txBody>
          <a:bodyPr>
            <a:noAutofit/>
          </a:bodyPr>
          <a:lstStyle/>
          <a:p>
            <a:pPr marL="288925" indent="-288925">
              <a:buFont typeface="Wingdings" panose="05000000000000000000" pitchFamily="2" charset="2"/>
              <a:buChar char="§"/>
            </a:pPr>
            <a:r>
              <a:rPr lang="en-US" sz="2000" dirty="0">
                <a:solidFill>
                  <a:srgbClr val="1A1A1A"/>
                </a:solidFill>
              </a:rPr>
              <a:t>O</a:t>
            </a:r>
            <a:r>
              <a:rPr lang="en-US" sz="2000" b="0" i="0" dirty="0">
                <a:solidFill>
                  <a:srgbClr val="1A1A1A"/>
                </a:solidFill>
                <a:effectLst/>
              </a:rPr>
              <a:t>ver 12,000 persons die every day in India due to non-availability of blood</a:t>
            </a:r>
          </a:p>
          <a:p>
            <a:pPr marL="288925" indent="-288925">
              <a:buFont typeface="Wingdings" panose="05000000000000000000" pitchFamily="2" charset="2"/>
              <a:buChar char="§"/>
            </a:pPr>
            <a:r>
              <a:rPr lang="en-US" sz="2000" b="0" i="0" dirty="0">
                <a:solidFill>
                  <a:srgbClr val="1A1A1A"/>
                </a:solidFill>
                <a:effectLst/>
              </a:rPr>
              <a:t> According to WHO, for every 1,000 people in any country, at least 10-20 donors are required to provide adequate supplies</a:t>
            </a:r>
            <a:r>
              <a:rPr lang="en-US" sz="2000" dirty="0">
                <a:solidFill>
                  <a:srgbClr val="1A1A1A"/>
                </a:solidFill>
              </a:rPr>
              <a:t> </a:t>
            </a:r>
          </a:p>
          <a:p>
            <a:pPr marL="288925" indent="-288925">
              <a:buFont typeface="Wingdings" panose="05000000000000000000" pitchFamily="2" charset="2"/>
              <a:buChar char="§"/>
            </a:pPr>
            <a:r>
              <a:rPr lang="en-IN" sz="2000" dirty="0"/>
              <a:t>The traditional methods of donating blood are often inconvenient and discourage people from donating.</a:t>
            </a:r>
          </a:p>
          <a:p>
            <a:pPr marL="288925" indent="-288925">
              <a:buFont typeface="Wingdings" panose="05000000000000000000" pitchFamily="2" charset="2"/>
              <a:buChar char="§"/>
            </a:pPr>
            <a:r>
              <a:rPr lang="en-IN" sz="2000" dirty="0"/>
              <a:t>Availability of required  blood in emergency situations</a:t>
            </a:r>
          </a:p>
          <a:p>
            <a:pPr marL="288925" indent="-288925">
              <a:buFont typeface="Wingdings" panose="05000000000000000000" pitchFamily="2" charset="2"/>
              <a:buChar char="§"/>
            </a:pPr>
            <a:r>
              <a:rPr lang="en-IN" sz="2000" dirty="0"/>
              <a:t>Lack of an organized and accessible system for donating blood that can quickly respond to emergency requests</a:t>
            </a:r>
          </a:p>
          <a:p>
            <a:pPr>
              <a:buFont typeface="Wingdings" panose="05000000000000000000" pitchFamily="2" charset="2"/>
              <a:buChar char="§"/>
            </a:pPr>
            <a:endParaRPr lang="en-IN" sz="2000" dirty="0"/>
          </a:p>
        </p:txBody>
      </p:sp>
      <p:pic>
        <p:nvPicPr>
          <p:cNvPr id="2050" name="Picture 2" descr="37,400+ Blood Donation Stock Photos, Pictures &amp; Royalty-Free ...">
            <a:extLst>
              <a:ext uri="{FF2B5EF4-FFF2-40B4-BE49-F238E27FC236}">
                <a16:creationId xmlns:a16="http://schemas.microsoft.com/office/drawing/2014/main" id="{6E177C36-3C3D-6FAD-4430-2B5CAF02FE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24327" y="2248678"/>
            <a:ext cx="3589564" cy="260090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72D5F98-1B43-7F47-A31C-6CAE220F5817}"/>
              </a:ext>
            </a:extLst>
          </p:cNvPr>
          <p:cNvSpPr txBox="1"/>
          <p:nvPr/>
        </p:nvSpPr>
        <p:spPr>
          <a:xfrm>
            <a:off x="8681016" y="4809787"/>
            <a:ext cx="2776416" cy="230832"/>
          </a:xfrm>
          <a:prstGeom prst="rect">
            <a:avLst/>
          </a:prstGeom>
          <a:noFill/>
        </p:spPr>
        <p:txBody>
          <a:bodyPr wrap="square">
            <a:spAutoFit/>
          </a:bodyPr>
          <a:lstStyle/>
          <a:p>
            <a:r>
              <a:rPr lang="en-IN" sz="900" dirty="0"/>
              <a:t>https://www.istockphoto.com/photos/blood-donation</a:t>
            </a:r>
          </a:p>
        </p:txBody>
      </p:sp>
      <p:sp>
        <p:nvSpPr>
          <p:cNvPr id="2" name="Rectangle 1"/>
          <p:cNvSpPr/>
          <p:nvPr/>
        </p:nvSpPr>
        <p:spPr>
          <a:xfrm>
            <a:off x="69591" y="6488668"/>
            <a:ext cx="9083740" cy="369332"/>
          </a:xfrm>
          <a:prstGeom prst="rect">
            <a:avLst/>
          </a:prstGeom>
        </p:spPr>
        <p:txBody>
          <a:bodyPr wrap="square">
            <a:spAutoFit/>
          </a:bodyPr>
          <a:lstStyle/>
          <a:p>
            <a:r>
              <a:rPr lang="en-US" dirty="0">
                <a:hlinkClick r:id="rId3"/>
              </a:rPr>
              <a:t>https://timesofindia.indiatimes.com/blogs/voices/blood-donation-saves-lives/</a:t>
            </a:r>
            <a:endParaRPr lang="en-IN" dirty="0"/>
          </a:p>
        </p:txBody>
      </p:sp>
    </p:spTree>
    <p:extLst>
      <p:ext uri="{BB962C8B-B14F-4D97-AF65-F5344CB8AC3E}">
        <p14:creationId xmlns:p14="http://schemas.microsoft.com/office/powerpoint/2010/main" val="2125508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2">
            <a:extLst>
              <a:ext uri="{FF2B5EF4-FFF2-40B4-BE49-F238E27FC236}">
                <a16:creationId xmlns:a16="http://schemas.microsoft.com/office/drawing/2014/main" id="{69CE3C3A-1689-3A64-B3A4-6ED522FA919C}"/>
              </a:ext>
            </a:extLst>
          </p:cNvPr>
          <p:cNvSpPr>
            <a:spLocks noGrp="1"/>
          </p:cNvSpPr>
          <p:nvPr>
            <p:ph idx="1"/>
          </p:nvPr>
        </p:nvSpPr>
        <p:spPr>
          <a:xfrm>
            <a:off x="121622" y="1776018"/>
            <a:ext cx="7759010" cy="4281042"/>
          </a:xfrm>
        </p:spPr>
        <p:txBody>
          <a:bodyPr>
            <a:noAutofit/>
          </a:bodyPr>
          <a:lstStyle/>
          <a:p>
            <a:pPr marL="457200" indent="-457200">
              <a:buFont typeface="+mj-lt"/>
              <a:buAutoNum type="arabicPeriod"/>
            </a:pPr>
            <a:r>
              <a:rPr lang="en-IN" sz="2000" dirty="0">
                <a:latin typeface="Calibri" panose="020F0502020204030204" pitchFamily="34" charset="0"/>
                <a:ea typeface="Calibri" panose="020F0502020204030204" pitchFamily="34" charset="0"/>
                <a:cs typeface="Calibri" panose="020F0502020204030204" pitchFamily="34" charset="0"/>
              </a:rPr>
              <a:t>Hospitals and medical centers that require a steady supply of blood for emergency situations</a:t>
            </a:r>
          </a:p>
          <a:p>
            <a:pPr marL="457200" indent="-457200">
              <a:buFont typeface="+mj-lt"/>
              <a:buAutoNum type="arabicPeriod"/>
            </a:pPr>
            <a:r>
              <a:rPr lang="en-IN" sz="2000" dirty="0">
                <a:latin typeface="Calibri" panose="020F0502020204030204" pitchFamily="34" charset="0"/>
                <a:ea typeface="Calibri" panose="020F0502020204030204" pitchFamily="34" charset="0"/>
                <a:cs typeface="Calibri" panose="020F0502020204030204" pitchFamily="34" charset="0"/>
              </a:rPr>
              <a:t>Individuals who require blood transfusions during medical procedures</a:t>
            </a:r>
          </a:p>
          <a:p>
            <a:pPr marL="457200" indent="-457200">
              <a:buFont typeface="+mj-lt"/>
              <a:buAutoNum type="arabicPeriod"/>
            </a:pPr>
            <a:r>
              <a:rPr lang="en-IN" sz="2000" dirty="0">
                <a:latin typeface="Calibri" panose="020F0502020204030204" pitchFamily="34" charset="0"/>
                <a:ea typeface="Calibri" panose="020F0502020204030204" pitchFamily="34" charset="0"/>
                <a:cs typeface="Calibri" panose="020F0502020204030204" pitchFamily="34" charset="0"/>
              </a:rPr>
              <a:t>Blood donation centres that need to increase their blood base</a:t>
            </a:r>
          </a:p>
          <a:p>
            <a:pPr marL="457200" indent="-457200">
              <a:buFont typeface="+mj-lt"/>
              <a:buAutoNum type="arabicPeriod"/>
            </a:pPr>
            <a:r>
              <a:rPr lang="en-IN" sz="2000" dirty="0">
                <a:latin typeface="Calibri" panose="020F0502020204030204" pitchFamily="34" charset="0"/>
                <a:ea typeface="Calibri" panose="020F0502020204030204" pitchFamily="34" charset="0"/>
                <a:cs typeface="Calibri" panose="020F0502020204030204" pitchFamily="34" charset="0"/>
              </a:rPr>
              <a:t>People who lived in remote areas where access to blood donation centers is limited</a:t>
            </a:r>
          </a:p>
          <a:p>
            <a:pPr marL="457200" indent="-457200">
              <a:buFont typeface="+mj-lt"/>
              <a:buAutoNum type="arabicPeriod"/>
            </a:pPr>
            <a:r>
              <a:rPr lang="en-IN" sz="2000" dirty="0">
                <a:latin typeface="Calibri" panose="020F0502020204030204" pitchFamily="34" charset="0"/>
                <a:ea typeface="Calibri" panose="020F0502020204030204" pitchFamily="34" charset="0"/>
                <a:cs typeface="Calibri" panose="020F0502020204030204" pitchFamily="34" charset="0"/>
              </a:rPr>
              <a:t>Those who are unable to travel to blood donation centers due to special needs</a:t>
            </a:r>
          </a:p>
          <a:p>
            <a:pPr marL="457200" indent="-457200">
              <a:buFont typeface="+mj-lt"/>
              <a:buAutoNum type="arabicPeriod"/>
            </a:pPr>
            <a:r>
              <a:rPr lang="en-IN" sz="2000" dirty="0">
                <a:latin typeface="Calibri" panose="020F0502020204030204" pitchFamily="34" charset="0"/>
                <a:ea typeface="Calibri" panose="020F0502020204030204" pitchFamily="34" charset="0"/>
                <a:cs typeface="Calibri" panose="020F0502020204030204" pitchFamily="34" charset="0"/>
              </a:rPr>
              <a:t>People who hesitate to donate blood for their traditional beliefs          </a:t>
            </a:r>
          </a:p>
        </p:txBody>
      </p:sp>
      <p:pic>
        <p:nvPicPr>
          <p:cNvPr id="4" name="Picture 3">
            <a:extLst>
              <a:ext uri="{FF2B5EF4-FFF2-40B4-BE49-F238E27FC236}">
                <a16:creationId xmlns:a16="http://schemas.microsoft.com/office/drawing/2014/main" id="{5CA21BA0-14CF-9EC8-1EFF-F2190E678384}"/>
              </a:ext>
            </a:extLst>
          </p:cNvPr>
          <p:cNvPicPr>
            <a:picLocks noChangeAspect="1"/>
          </p:cNvPicPr>
          <p:nvPr/>
        </p:nvPicPr>
        <p:blipFill>
          <a:blip r:embed="rId2"/>
          <a:stretch>
            <a:fillRect/>
          </a:stretch>
        </p:blipFill>
        <p:spPr>
          <a:xfrm rot="360106">
            <a:off x="7630488" y="2693341"/>
            <a:ext cx="4305626" cy="3470275"/>
          </a:xfrm>
          <a:prstGeom prst="rect">
            <a:avLst/>
          </a:prstGeom>
          <a:ln>
            <a:noFill/>
          </a:ln>
          <a:effectLst>
            <a:outerShdw blurRad="292100" dist="139700" dir="2700000" algn="tl" rotWithShape="0">
              <a:srgbClr val="333333">
                <a:alpha val="65000"/>
              </a:srgbClr>
            </a:outerShdw>
          </a:effectLst>
        </p:spPr>
      </p:pic>
      <p:sp>
        <p:nvSpPr>
          <p:cNvPr id="3" name="TextBox 2">
            <a:extLst>
              <a:ext uri="{FF2B5EF4-FFF2-40B4-BE49-F238E27FC236}">
                <a16:creationId xmlns:a16="http://schemas.microsoft.com/office/drawing/2014/main" id="{013C3163-13FC-0727-EA4C-DF5F87773A6E}"/>
              </a:ext>
            </a:extLst>
          </p:cNvPr>
          <p:cNvSpPr txBox="1"/>
          <p:nvPr/>
        </p:nvSpPr>
        <p:spPr>
          <a:xfrm>
            <a:off x="6165197" y="6701342"/>
            <a:ext cx="6097554" cy="184666"/>
          </a:xfrm>
          <a:prstGeom prst="rect">
            <a:avLst/>
          </a:prstGeom>
          <a:noFill/>
        </p:spPr>
        <p:txBody>
          <a:bodyPr wrap="square">
            <a:spAutoFit/>
          </a:bodyPr>
          <a:lstStyle/>
          <a:p>
            <a:pPr algn="r"/>
            <a:r>
              <a:rPr lang="en-IN" sz="600" dirty="0">
                <a:latin typeface="Calibri" panose="020F0502020204030204" pitchFamily="34" charset="0"/>
                <a:ea typeface="Calibri" panose="020F0502020204030204" pitchFamily="34" charset="0"/>
                <a:cs typeface="Calibri" panose="020F0502020204030204" pitchFamily="34" charset="0"/>
              </a:rPr>
              <a:t>Ref: https://images.app.goo.gl/ekGjjt8cP2XGbf7k8</a:t>
            </a:r>
            <a:endParaRPr lang="en-IN" sz="600" dirty="0"/>
          </a:p>
        </p:txBody>
      </p:sp>
      <p:sp>
        <p:nvSpPr>
          <p:cNvPr id="2" name="Rectangle 1"/>
          <p:cNvSpPr/>
          <p:nvPr/>
        </p:nvSpPr>
        <p:spPr>
          <a:xfrm>
            <a:off x="4036823" y="423851"/>
            <a:ext cx="3843809" cy="707886"/>
          </a:xfrm>
          <a:prstGeom prst="rect">
            <a:avLst/>
          </a:prstGeom>
        </p:spPr>
        <p:txBody>
          <a:bodyPr wrap="none">
            <a:spAutoFit/>
          </a:bodyPr>
          <a:lstStyle/>
          <a:p>
            <a:r>
              <a:rPr lang="en-IN" sz="1050" b="1" dirty="0"/>
              <a:t> </a:t>
            </a:r>
            <a:r>
              <a:rPr lang="en-IN" sz="4000" b="1" dirty="0">
                <a:latin typeface="Franklin Gothic Medium Cond" panose="020B0606030402020204" pitchFamily="34" charset="0"/>
                <a:ea typeface="+mj-ea"/>
                <a:cs typeface="+mj-cs"/>
              </a:rPr>
              <a:t>Customer</a:t>
            </a:r>
            <a:r>
              <a:rPr lang="en-IN" b="1" dirty="0">
                <a:latin typeface="Franklin Gothic Medium Cond" panose="020B0606030402020204" pitchFamily="34" charset="0"/>
              </a:rPr>
              <a:t>  </a:t>
            </a:r>
            <a:r>
              <a:rPr lang="en-IN" sz="4000" b="1" dirty="0">
                <a:latin typeface="Franklin Gothic Medium Cond" panose="020B0606030402020204" pitchFamily="34" charset="0"/>
                <a:ea typeface="+mj-ea"/>
                <a:cs typeface="+mj-cs"/>
              </a:rPr>
              <a:t>Segment</a:t>
            </a:r>
            <a:r>
              <a:rPr lang="en-IN" b="1" dirty="0">
                <a:latin typeface="Franklin Gothic Medium Cond" panose="020B0606030402020204" pitchFamily="34" charset="0"/>
              </a:rPr>
              <a:t> </a:t>
            </a:r>
            <a:endParaRPr lang="en-US" dirty="0"/>
          </a:p>
        </p:txBody>
      </p:sp>
    </p:spTree>
    <p:extLst>
      <p:ext uri="{BB962C8B-B14F-4D97-AF65-F5344CB8AC3E}">
        <p14:creationId xmlns:p14="http://schemas.microsoft.com/office/powerpoint/2010/main" val="42948923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a:extLst>
              <a:ext uri="{FF2B5EF4-FFF2-40B4-BE49-F238E27FC236}">
                <a16:creationId xmlns:a16="http://schemas.microsoft.com/office/drawing/2014/main" id="{98D48162-89E7-896F-5E6F-4DB3F8E7702B}"/>
              </a:ext>
            </a:extLst>
          </p:cNvPr>
          <p:cNvSpPr>
            <a:spLocks noGrp="1"/>
          </p:cNvSpPr>
          <p:nvPr>
            <p:ph idx="1"/>
          </p:nvPr>
        </p:nvSpPr>
        <p:spPr>
          <a:xfrm>
            <a:off x="720664" y="1581545"/>
            <a:ext cx="10398125" cy="3831704"/>
          </a:xfrm>
        </p:spPr>
        <p:txBody>
          <a:bodyPr>
            <a:normAutofit/>
          </a:bodyPr>
          <a:lstStyle/>
          <a:p>
            <a:pPr marL="0" indent="0">
              <a:buNone/>
            </a:pPr>
            <a:r>
              <a:rPr lang="en-IN" sz="1800" dirty="0"/>
              <a:t>Survey Size: 50 and ongoing</a:t>
            </a:r>
          </a:p>
          <a:p>
            <a:pPr marL="0" indent="0">
              <a:buNone/>
            </a:pPr>
            <a:r>
              <a:rPr lang="en-IN" sz="1800" dirty="0"/>
              <a:t>Sample survey questions:</a:t>
            </a:r>
          </a:p>
          <a:p>
            <a:pPr marL="342900" indent="-342900">
              <a:buFont typeface="+mj-lt"/>
              <a:buAutoNum type="arabicPeriod"/>
            </a:pPr>
            <a:r>
              <a:rPr lang="en-IN" sz="1800" dirty="0"/>
              <a:t>Have you ever  donated blood before ? If so , how often you donate?</a:t>
            </a:r>
          </a:p>
          <a:p>
            <a:pPr marL="342900" indent="-342900" algn="just">
              <a:buFont typeface="+mj-lt"/>
              <a:buAutoNum type="arabicPeriod"/>
            </a:pPr>
            <a:r>
              <a:rPr lang="en-IN" sz="1800" dirty="0"/>
              <a:t>What are some of the reasons why you donate blood?</a:t>
            </a:r>
          </a:p>
          <a:p>
            <a:pPr marL="342900" indent="-342900" algn="just">
              <a:buFont typeface="+mj-lt"/>
              <a:buAutoNum type="arabicPeriod"/>
            </a:pPr>
            <a:r>
              <a:rPr lang="en-IN" sz="1800" dirty="0"/>
              <a:t>What are some of the challenges </a:t>
            </a:r>
            <a:r>
              <a:rPr lang="en-IN" sz="1800"/>
              <a:t>you face </a:t>
            </a:r>
            <a:r>
              <a:rPr lang="en-IN" sz="1800" dirty="0"/>
              <a:t>when donating blood?</a:t>
            </a:r>
          </a:p>
          <a:p>
            <a:pPr marL="342900" indent="-342900" algn="just">
              <a:buFont typeface="+mj-lt"/>
              <a:buAutoNum type="arabicPeriod"/>
            </a:pPr>
            <a:r>
              <a:rPr lang="en-IN" sz="1800" dirty="0"/>
              <a:t>How would you prefer to be notified about emergency blood donation requests?</a:t>
            </a:r>
          </a:p>
          <a:p>
            <a:pPr marL="342900" indent="-342900" algn="just">
              <a:buFont typeface="+mj-lt"/>
              <a:buAutoNum type="arabicPeriod"/>
            </a:pPr>
            <a:r>
              <a:rPr lang="en-IN" sz="1800" dirty="0"/>
              <a:t>What are some of the features that you would like to se in blood donation platform?</a:t>
            </a:r>
          </a:p>
          <a:p>
            <a:pPr marL="342900" indent="-342900" algn="just">
              <a:buFont typeface="+mj-lt"/>
              <a:buAutoNum type="arabicPeriod"/>
            </a:pPr>
            <a:r>
              <a:rPr lang="en-IN" sz="1800" dirty="0"/>
              <a:t>How likely are you to use a blood donation platform that is convenient and easy to use?</a:t>
            </a:r>
          </a:p>
          <a:p>
            <a:pPr marL="342900" indent="-342900" algn="just">
              <a:buFont typeface="+mj-lt"/>
              <a:buAutoNum type="arabicPeriod"/>
            </a:pPr>
            <a:r>
              <a:rPr lang="en-IN" sz="1800" dirty="0"/>
              <a:t>What are some of the concerns or questions you have about donating blood?</a:t>
            </a:r>
          </a:p>
          <a:p>
            <a:pPr marL="342900" indent="-342900" algn="just">
              <a:buFont typeface="+mj-lt"/>
              <a:buAutoNum type="arabicPeriod"/>
            </a:pPr>
            <a:r>
              <a:rPr lang="en-IN" sz="1800" dirty="0"/>
              <a:t>What are some of the incentives that would motivate you to donate blood more frequently?</a:t>
            </a:r>
          </a:p>
        </p:txBody>
      </p:sp>
      <p:sp>
        <p:nvSpPr>
          <p:cNvPr id="2" name="Rectangle 1"/>
          <p:cNvSpPr/>
          <p:nvPr/>
        </p:nvSpPr>
        <p:spPr>
          <a:xfrm>
            <a:off x="3725833" y="263390"/>
            <a:ext cx="3846630" cy="707886"/>
          </a:xfrm>
          <a:prstGeom prst="rect">
            <a:avLst/>
          </a:prstGeom>
        </p:spPr>
        <p:txBody>
          <a:bodyPr wrap="none">
            <a:spAutoFit/>
          </a:bodyPr>
          <a:lstStyle/>
          <a:p>
            <a:r>
              <a:rPr lang="en-IN" sz="4000" b="1" dirty="0">
                <a:latin typeface="Franklin Gothic Book" panose="020B0503020102020204" pitchFamily="34" charset="0"/>
              </a:rPr>
              <a:t>Customer Survey</a:t>
            </a:r>
          </a:p>
        </p:txBody>
      </p:sp>
    </p:spTree>
    <p:extLst>
      <p:ext uri="{BB962C8B-B14F-4D97-AF65-F5344CB8AC3E}">
        <p14:creationId xmlns:p14="http://schemas.microsoft.com/office/powerpoint/2010/main" val="37329426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84221-D9ED-F7C6-A36B-AEC91C2B7AAB}"/>
              </a:ext>
            </a:extLst>
          </p:cNvPr>
          <p:cNvSpPr>
            <a:spLocks noGrp="1"/>
          </p:cNvSpPr>
          <p:nvPr>
            <p:ph type="title"/>
          </p:nvPr>
        </p:nvSpPr>
        <p:spPr>
          <a:xfrm>
            <a:off x="689791" y="121048"/>
            <a:ext cx="10168128" cy="1179576"/>
          </a:xfrm>
        </p:spPr>
        <p:txBody>
          <a:bodyPr>
            <a:normAutofit/>
          </a:bodyPr>
          <a:lstStyle/>
          <a:p>
            <a:r>
              <a:rPr lang="en-IN" sz="3200" dirty="0">
                <a:latin typeface="Franklin Gothic Demi" panose="020B0703020102020204" pitchFamily="34" charset="0"/>
              </a:rPr>
              <a:t>Survey Result for Questions 1 to 4:</a:t>
            </a:r>
          </a:p>
        </p:txBody>
      </p:sp>
      <p:graphicFrame>
        <p:nvGraphicFramePr>
          <p:cNvPr id="9" name="Content Placeholder 8">
            <a:extLst>
              <a:ext uri="{FF2B5EF4-FFF2-40B4-BE49-F238E27FC236}">
                <a16:creationId xmlns:a16="http://schemas.microsoft.com/office/drawing/2014/main" id="{5FAF8E07-4421-EFB7-CAB9-44EC63A0A904}"/>
              </a:ext>
            </a:extLst>
          </p:cNvPr>
          <p:cNvGraphicFramePr>
            <a:graphicFrameLocks noGrp="1"/>
          </p:cNvGraphicFramePr>
          <p:nvPr>
            <p:ph idx="1"/>
            <p:extLst>
              <p:ext uri="{D42A27DB-BD31-4B8C-83A1-F6EECF244321}">
                <p14:modId xmlns:p14="http://schemas.microsoft.com/office/powerpoint/2010/main" val="1634013125"/>
              </p:ext>
            </p:extLst>
          </p:nvPr>
        </p:nvGraphicFramePr>
        <p:xfrm>
          <a:off x="689791" y="997615"/>
          <a:ext cx="10593905" cy="5661745"/>
        </p:xfrm>
        <a:graphic>
          <a:graphicData uri="http://schemas.openxmlformats.org/drawingml/2006/chart">
            <c:chart xmlns:c="http://schemas.openxmlformats.org/drawingml/2006/chart" xmlns:r="http://schemas.openxmlformats.org/officeDocument/2006/relationships" r:id="rId2"/>
          </a:graphicData>
        </a:graphic>
      </p:graphicFrame>
      <p:sp>
        <p:nvSpPr>
          <p:cNvPr id="12" name="TextBox 11">
            <a:extLst>
              <a:ext uri="{FF2B5EF4-FFF2-40B4-BE49-F238E27FC236}">
                <a16:creationId xmlns:a16="http://schemas.microsoft.com/office/drawing/2014/main" id="{05FEBDDA-36B6-CD92-3F4B-DDC2B95B9B47}"/>
              </a:ext>
            </a:extLst>
          </p:cNvPr>
          <p:cNvSpPr txBox="1"/>
          <p:nvPr/>
        </p:nvSpPr>
        <p:spPr>
          <a:xfrm rot="16200000">
            <a:off x="2281118" y="5210520"/>
            <a:ext cx="811873" cy="307777"/>
          </a:xfrm>
          <a:prstGeom prst="rect">
            <a:avLst/>
          </a:prstGeom>
          <a:noFill/>
        </p:spPr>
        <p:txBody>
          <a:bodyPr wrap="square">
            <a:spAutoFit/>
          </a:bodyPr>
          <a:lstStyle/>
          <a:p>
            <a:r>
              <a:rPr lang="en-IN" sz="1400" dirty="0"/>
              <a:t> </a:t>
            </a:r>
            <a:r>
              <a:rPr lang="en-IN" sz="1200" dirty="0">
                <a:solidFill>
                  <a:schemeClr val="bg1"/>
                </a:solidFill>
              </a:rPr>
              <a:t>NO</a:t>
            </a:r>
            <a:endParaRPr lang="en-IN" sz="1400" dirty="0">
              <a:solidFill>
                <a:schemeClr val="bg1"/>
              </a:solidFill>
            </a:endParaRPr>
          </a:p>
        </p:txBody>
      </p:sp>
      <p:sp>
        <p:nvSpPr>
          <p:cNvPr id="14" name="TextBox 13">
            <a:extLst>
              <a:ext uri="{FF2B5EF4-FFF2-40B4-BE49-F238E27FC236}">
                <a16:creationId xmlns:a16="http://schemas.microsoft.com/office/drawing/2014/main" id="{77925423-CEE6-568E-0BA3-03FA73A9C566}"/>
              </a:ext>
            </a:extLst>
          </p:cNvPr>
          <p:cNvSpPr txBox="1"/>
          <p:nvPr/>
        </p:nvSpPr>
        <p:spPr>
          <a:xfrm rot="16200000">
            <a:off x="4147663" y="5052360"/>
            <a:ext cx="992853" cy="523220"/>
          </a:xfrm>
          <a:prstGeom prst="rect">
            <a:avLst/>
          </a:prstGeom>
          <a:noFill/>
        </p:spPr>
        <p:txBody>
          <a:bodyPr wrap="square">
            <a:spAutoFit/>
          </a:bodyPr>
          <a:lstStyle/>
          <a:p>
            <a:r>
              <a:rPr lang="en-IN" sz="1400" b="0" dirty="0">
                <a:solidFill>
                  <a:schemeClr val="bg1"/>
                </a:solidFill>
              </a:rPr>
              <a:t>To feel good </a:t>
            </a:r>
            <a:endParaRPr lang="en-IN" sz="1400" dirty="0">
              <a:solidFill>
                <a:schemeClr val="bg1"/>
              </a:solidFill>
            </a:endParaRPr>
          </a:p>
        </p:txBody>
      </p:sp>
      <p:sp>
        <p:nvSpPr>
          <p:cNvPr id="17" name="TextBox 16">
            <a:extLst>
              <a:ext uri="{FF2B5EF4-FFF2-40B4-BE49-F238E27FC236}">
                <a16:creationId xmlns:a16="http://schemas.microsoft.com/office/drawing/2014/main" id="{6B73A64A-7448-985E-8269-B33D744B43B7}"/>
              </a:ext>
            </a:extLst>
          </p:cNvPr>
          <p:cNvSpPr txBox="1"/>
          <p:nvPr/>
        </p:nvSpPr>
        <p:spPr>
          <a:xfrm rot="16200000">
            <a:off x="4170859" y="4488024"/>
            <a:ext cx="1915108" cy="338554"/>
          </a:xfrm>
          <a:prstGeom prst="rect">
            <a:avLst/>
          </a:prstGeom>
          <a:noFill/>
        </p:spPr>
        <p:txBody>
          <a:bodyPr wrap="square">
            <a:spAutoFit/>
          </a:bodyPr>
          <a:lstStyle/>
          <a:p>
            <a:r>
              <a:rPr lang="en-IN" sz="1600" dirty="0">
                <a:solidFill>
                  <a:schemeClr val="bg1"/>
                </a:solidFill>
              </a:rPr>
              <a:t>support a cause</a:t>
            </a:r>
          </a:p>
        </p:txBody>
      </p:sp>
      <p:sp>
        <p:nvSpPr>
          <p:cNvPr id="19" name="TextBox 18">
            <a:extLst>
              <a:ext uri="{FF2B5EF4-FFF2-40B4-BE49-F238E27FC236}">
                <a16:creationId xmlns:a16="http://schemas.microsoft.com/office/drawing/2014/main" id="{40CA0772-EB36-898C-18D2-5AE675A27A9D}"/>
              </a:ext>
            </a:extLst>
          </p:cNvPr>
          <p:cNvSpPr txBox="1"/>
          <p:nvPr/>
        </p:nvSpPr>
        <p:spPr>
          <a:xfrm rot="16200000">
            <a:off x="4957863" y="4767266"/>
            <a:ext cx="1485489" cy="523220"/>
          </a:xfrm>
          <a:prstGeom prst="rect">
            <a:avLst/>
          </a:prstGeom>
          <a:noFill/>
        </p:spPr>
        <p:txBody>
          <a:bodyPr wrap="square">
            <a:spAutoFit/>
          </a:bodyPr>
          <a:lstStyle/>
          <a:p>
            <a:r>
              <a:rPr lang="en-IN" sz="1400" dirty="0">
                <a:solidFill>
                  <a:schemeClr val="bg1"/>
                </a:solidFill>
              </a:rPr>
              <a:t>get some money</a:t>
            </a:r>
          </a:p>
        </p:txBody>
      </p:sp>
      <p:sp>
        <p:nvSpPr>
          <p:cNvPr id="21" name="TextBox 20">
            <a:extLst>
              <a:ext uri="{FF2B5EF4-FFF2-40B4-BE49-F238E27FC236}">
                <a16:creationId xmlns:a16="http://schemas.microsoft.com/office/drawing/2014/main" id="{B33A35C0-955A-CA99-F15C-66D9FDC419E0}"/>
              </a:ext>
            </a:extLst>
          </p:cNvPr>
          <p:cNvSpPr txBox="1"/>
          <p:nvPr/>
        </p:nvSpPr>
        <p:spPr>
          <a:xfrm rot="16200000">
            <a:off x="5859391" y="4881152"/>
            <a:ext cx="1433482" cy="307777"/>
          </a:xfrm>
          <a:prstGeom prst="rect">
            <a:avLst/>
          </a:prstGeom>
          <a:noFill/>
        </p:spPr>
        <p:txBody>
          <a:bodyPr wrap="square">
            <a:spAutoFit/>
          </a:bodyPr>
          <a:lstStyle/>
          <a:p>
            <a:r>
              <a:rPr lang="en-IN" sz="1400" dirty="0">
                <a:solidFill>
                  <a:schemeClr val="bg1"/>
                </a:solidFill>
              </a:rPr>
              <a:t>lack of time</a:t>
            </a:r>
          </a:p>
        </p:txBody>
      </p:sp>
      <p:sp>
        <p:nvSpPr>
          <p:cNvPr id="23" name="TextBox 22">
            <a:extLst>
              <a:ext uri="{FF2B5EF4-FFF2-40B4-BE49-F238E27FC236}">
                <a16:creationId xmlns:a16="http://schemas.microsoft.com/office/drawing/2014/main" id="{6D1E9560-F6A9-7EC6-6457-1B0B2C75E079}"/>
              </a:ext>
            </a:extLst>
          </p:cNvPr>
          <p:cNvSpPr txBox="1"/>
          <p:nvPr/>
        </p:nvSpPr>
        <p:spPr>
          <a:xfrm rot="16200000">
            <a:off x="6384189" y="4775883"/>
            <a:ext cx="1412196" cy="461665"/>
          </a:xfrm>
          <a:prstGeom prst="rect">
            <a:avLst/>
          </a:prstGeom>
          <a:noFill/>
        </p:spPr>
        <p:txBody>
          <a:bodyPr wrap="square">
            <a:spAutoFit/>
          </a:bodyPr>
          <a:lstStyle/>
          <a:p>
            <a:r>
              <a:rPr lang="en-IN" sz="1200" dirty="0">
                <a:solidFill>
                  <a:schemeClr val="bg1"/>
                </a:solidFill>
              </a:rPr>
              <a:t>not having much transport facilities</a:t>
            </a:r>
          </a:p>
        </p:txBody>
      </p:sp>
      <p:sp>
        <p:nvSpPr>
          <p:cNvPr id="25" name="TextBox 24">
            <a:extLst>
              <a:ext uri="{FF2B5EF4-FFF2-40B4-BE49-F238E27FC236}">
                <a16:creationId xmlns:a16="http://schemas.microsoft.com/office/drawing/2014/main" id="{722722B3-FA6A-893F-8D3E-0B8FFE3133CF}"/>
              </a:ext>
            </a:extLst>
          </p:cNvPr>
          <p:cNvSpPr txBox="1"/>
          <p:nvPr/>
        </p:nvSpPr>
        <p:spPr>
          <a:xfrm rot="16200000">
            <a:off x="6865771" y="4816306"/>
            <a:ext cx="1514834" cy="461665"/>
          </a:xfrm>
          <a:prstGeom prst="rect">
            <a:avLst/>
          </a:prstGeom>
          <a:noFill/>
        </p:spPr>
        <p:txBody>
          <a:bodyPr wrap="square">
            <a:spAutoFit/>
          </a:bodyPr>
          <a:lstStyle/>
          <a:p>
            <a:r>
              <a:rPr lang="en-IN" sz="1200" dirty="0">
                <a:solidFill>
                  <a:schemeClr val="bg1"/>
                </a:solidFill>
                <a:latin typeface="Arial" panose="020B0604020202020204" pitchFamily="34" charset="0"/>
                <a:cs typeface="Arial" panose="020B0604020202020204" pitchFamily="34" charset="0"/>
              </a:rPr>
              <a:t>don’t know the eligibility criteria</a:t>
            </a:r>
          </a:p>
        </p:txBody>
      </p:sp>
      <p:sp>
        <p:nvSpPr>
          <p:cNvPr id="27" name="TextBox 26">
            <a:extLst>
              <a:ext uri="{FF2B5EF4-FFF2-40B4-BE49-F238E27FC236}">
                <a16:creationId xmlns:a16="http://schemas.microsoft.com/office/drawing/2014/main" id="{C888AE8B-BD03-343E-FF08-D6BC47FFFC63}"/>
              </a:ext>
            </a:extLst>
          </p:cNvPr>
          <p:cNvSpPr txBox="1"/>
          <p:nvPr/>
        </p:nvSpPr>
        <p:spPr>
          <a:xfrm rot="16200000">
            <a:off x="7541938" y="4887602"/>
            <a:ext cx="1316592" cy="461665"/>
          </a:xfrm>
          <a:prstGeom prst="rect">
            <a:avLst/>
          </a:prstGeom>
          <a:noFill/>
        </p:spPr>
        <p:txBody>
          <a:bodyPr wrap="square">
            <a:spAutoFit/>
          </a:bodyPr>
          <a:lstStyle/>
          <a:p>
            <a:r>
              <a:rPr lang="en-IN" sz="1200" dirty="0">
                <a:solidFill>
                  <a:schemeClr val="bg1"/>
                </a:solidFill>
              </a:rPr>
              <a:t>don’t know their blood group</a:t>
            </a:r>
          </a:p>
        </p:txBody>
      </p:sp>
      <p:sp>
        <p:nvSpPr>
          <p:cNvPr id="29" name="TextBox 28">
            <a:extLst>
              <a:ext uri="{FF2B5EF4-FFF2-40B4-BE49-F238E27FC236}">
                <a16:creationId xmlns:a16="http://schemas.microsoft.com/office/drawing/2014/main" id="{796B251D-E4B7-8161-5678-CFBE87D1484A}"/>
              </a:ext>
            </a:extLst>
          </p:cNvPr>
          <p:cNvSpPr txBox="1"/>
          <p:nvPr/>
        </p:nvSpPr>
        <p:spPr>
          <a:xfrm rot="16200000">
            <a:off x="8459040" y="4953157"/>
            <a:ext cx="1179578" cy="523220"/>
          </a:xfrm>
          <a:prstGeom prst="rect">
            <a:avLst/>
          </a:prstGeom>
          <a:noFill/>
        </p:spPr>
        <p:txBody>
          <a:bodyPr wrap="square">
            <a:spAutoFit/>
          </a:bodyPr>
          <a:lstStyle/>
          <a:p>
            <a:r>
              <a:rPr lang="en-IN" sz="1400" dirty="0">
                <a:solidFill>
                  <a:schemeClr val="bg1"/>
                </a:solidFill>
              </a:rPr>
              <a:t>text message</a:t>
            </a:r>
          </a:p>
        </p:txBody>
      </p:sp>
      <p:sp>
        <p:nvSpPr>
          <p:cNvPr id="31" name="TextBox 30">
            <a:extLst>
              <a:ext uri="{FF2B5EF4-FFF2-40B4-BE49-F238E27FC236}">
                <a16:creationId xmlns:a16="http://schemas.microsoft.com/office/drawing/2014/main" id="{84BFAF16-BEE6-3AF3-1684-643010A80E22}"/>
              </a:ext>
            </a:extLst>
          </p:cNvPr>
          <p:cNvSpPr txBox="1"/>
          <p:nvPr/>
        </p:nvSpPr>
        <p:spPr>
          <a:xfrm rot="16200000">
            <a:off x="3374158" y="4893251"/>
            <a:ext cx="1429916" cy="307777"/>
          </a:xfrm>
          <a:prstGeom prst="rect">
            <a:avLst/>
          </a:prstGeom>
          <a:noFill/>
        </p:spPr>
        <p:txBody>
          <a:bodyPr wrap="square">
            <a:spAutoFit/>
          </a:bodyPr>
          <a:lstStyle/>
          <a:p>
            <a:r>
              <a:rPr lang="en-IN" sz="1400" dirty="0">
                <a:solidFill>
                  <a:schemeClr val="bg1"/>
                </a:solidFill>
              </a:rPr>
              <a:t>help others</a:t>
            </a:r>
          </a:p>
        </p:txBody>
      </p:sp>
      <p:sp>
        <p:nvSpPr>
          <p:cNvPr id="33" name="TextBox 32">
            <a:extLst>
              <a:ext uri="{FF2B5EF4-FFF2-40B4-BE49-F238E27FC236}">
                <a16:creationId xmlns:a16="http://schemas.microsoft.com/office/drawing/2014/main" id="{3DC44DE8-F8D1-2FCD-3608-15C1CD146F56}"/>
              </a:ext>
            </a:extLst>
          </p:cNvPr>
          <p:cNvSpPr txBox="1"/>
          <p:nvPr/>
        </p:nvSpPr>
        <p:spPr>
          <a:xfrm rot="16200000">
            <a:off x="9169932" y="5210521"/>
            <a:ext cx="796691" cy="307777"/>
          </a:xfrm>
          <a:prstGeom prst="rect">
            <a:avLst/>
          </a:prstGeom>
          <a:noFill/>
        </p:spPr>
        <p:txBody>
          <a:bodyPr wrap="square">
            <a:spAutoFit/>
          </a:bodyPr>
          <a:lstStyle/>
          <a:p>
            <a:r>
              <a:rPr lang="en-IN" sz="1400" dirty="0">
                <a:solidFill>
                  <a:schemeClr val="bg1"/>
                </a:solidFill>
              </a:rPr>
              <a:t>email</a:t>
            </a:r>
          </a:p>
        </p:txBody>
      </p:sp>
      <p:sp>
        <p:nvSpPr>
          <p:cNvPr id="35" name="TextBox 34">
            <a:extLst>
              <a:ext uri="{FF2B5EF4-FFF2-40B4-BE49-F238E27FC236}">
                <a16:creationId xmlns:a16="http://schemas.microsoft.com/office/drawing/2014/main" id="{81DA1639-1523-5DC6-44B2-C499147CDBA6}"/>
              </a:ext>
            </a:extLst>
          </p:cNvPr>
          <p:cNvSpPr txBox="1"/>
          <p:nvPr/>
        </p:nvSpPr>
        <p:spPr>
          <a:xfrm rot="16200000">
            <a:off x="9449436" y="4924635"/>
            <a:ext cx="1268581" cy="307777"/>
          </a:xfrm>
          <a:prstGeom prst="rect">
            <a:avLst/>
          </a:prstGeom>
          <a:noFill/>
        </p:spPr>
        <p:txBody>
          <a:bodyPr wrap="square">
            <a:spAutoFit/>
          </a:bodyPr>
          <a:lstStyle/>
          <a:p>
            <a:r>
              <a:rPr lang="en-IN" sz="1400" dirty="0">
                <a:solidFill>
                  <a:schemeClr val="bg1"/>
                </a:solidFill>
              </a:rPr>
              <a:t>social media</a:t>
            </a:r>
          </a:p>
        </p:txBody>
      </p:sp>
      <p:sp>
        <p:nvSpPr>
          <p:cNvPr id="37" name="TextBox 36">
            <a:extLst>
              <a:ext uri="{FF2B5EF4-FFF2-40B4-BE49-F238E27FC236}">
                <a16:creationId xmlns:a16="http://schemas.microsoft.com/office/drawing/2014/main" id="{C38A360F-F175-E9E6-5553-4AC82B41242C}"/>
              </a:ext>
            </a:extLst>
          </p:cNvPr>
          <p:cNvSpPr txBox="1"/>
          <p:nvPr/>
        </p:nvSpPr>
        <p:spPr>
          <a:xfrm rot="16200000">
            <a:off x="9443792" y="4338737"/>
            <a:ext cx="2408417" cy="523220"/>
          </a:xfrm>
          <a:prstGeom prst="rect">
            <a:avLst/>
          </a:prstGeom>
          <a:noFill/>
        </p:spPr>
        <p:txBody>
          <a:bodyPr wrap="square">
            <a:spAutoFit/>
          </a:bodyPr>
          <a:lstStyle/>
          <a:p>
            <a:r>
              <a:rPr lang="en-IN" sz="1400" dirty="0">
                <a:solidFill>
                  <a:schemeClr val="bg1"/>
                </a:solidFill>
              </a:rPr>
              <a:t>calls from friends and relatives and hospitals</a:t>
            </a:r>
          </a:p>
        </p:txBody>
      </p:sp>
      <p:sp>
        <p:nvSpPr>
          <p:cNvPr id="39" name="TextBox 38">
            <a:extLst>
              <a:ext uri="{FF2B5EF4-FFF2-40B4-BE49-F238E27FC236}">
                <a16:creationId xmlns:a16="http://schemas.microsoft.com/office/drawing/2014/main" id="{0EE67748-BB3C-1C94-2DAB-799966904589}"/>
              </a:ext>
            </a:extLst>
          </p:cNvPr>
          <p:cNvSpPr txBox="1"/>
          <p:nvPr/>
        </p:nvSpPr>
        <p:spPr>
          <a:xfrm rot="16200000">
            <a:off x="1816635" y="5244313"/>
            <a:ext cx="702128" cy="307777"/>
          </a:xfrm>
          <a:prstGeom prst="rect">
            <a:avLst/>
          </a:prstGeom>
          <a:noFill/>
        </p:spPr>
        <p:txBody>
          <a:bodyPr wrap="square">
            <a:spAutoFit/>
          </a:bodyPr>
          <a:lstStyle/>
          <a:p>
            <a:r>
              <a:rPr lang="en-IN" sz="1400" dirty="0">
                <a:solidFill>
                  <a:schemeClr val="bg1"/>
                </a:solidFill>
              </a:rPr>
              <a:t>YES</a:t>
            </a:r>
          </a:p>
        </p:txBody>
      </p:sp>
      <p:sp>
        <p:nvSpPr>
          <p:cNvPr id="3" name="TextBox 2">
            <a:extLst>
              <a:ext uri="{FF2B5EF4-FFF2-40B4-BE49-F238E27FC236}">
                <a16:creationId xmlns:a16="http://schemas.microsoft.com/office/drawing/2014/main" id="{E867BCFA-E21C-B394-E1B4-6158E2171508}"/>
              </a:ext>
            </a:extLst>
          </p:cNvPr>
          <p:cNvSpPr txBox="1"/>
          <p:nvPr/>
        </p:nvSpPr>
        <p:spPr>
          <a:xfrm>
            <a:off x="4644089" y="6122090"/>
            <a:ext cx="2918000" cy="369332"/>
          </a:xfrm>
          <a:prstGeom prst="rect">
            <a:avLst/>
          </a:prstGeom>
          <a:noFill/>
        </p:spPr>
        <p:txBody>
          <a:bodyPr wrap="square" rtlCol="0">
            <a:spAutoFit/>
          </a:bodyPr>
          <a:lstStyle/>
          <a:p>
            <a:pPr algn="ctr"/>
            <a:r>
              <a:rPr lang="en-IN" dirty="0">
                <a:solidFill>
                  <a:schemeClr val="bg1">
                    <a:lumMod val="95000"/>
                  </a:schemeClr>
                </a:solidFill>
              </a:rPr>
              <a:t>Survey Question Number</a:t>
            </a:r>
          </a:p>
        </p:txBody>
      </p:sp>
      <p:sp>
        <p:nvSpPr>
          <p:cNvPr id="7" name="TextBox 6">
            <a:extLst>
              <a:ext uri="{FF2B5EF4-FFF2-40B4-BE49-F238E27FC236}">
                <a16:creationId xmlns:a16="http://schemas.microsoft.com/office/drawing/2014/main" id="{C2713129-9C59-930C-B9EE-3F2E66175B52}"/>
              </a:ext>
            </a:extLst>
          </p:cNvPr>
          <p:cNvSpPr txBox="1"/>
          <p:nvPr/>
        </p:nvSpPr>
        <p:spPr>
          <a:xfrm rot="16200000" flipH="1">
            <a:off x="-1342929" y="3495652"/>
            <a:ext cx="3368179" cy="369332"/>
          </a:xfrm>
          <a:prstGeom prst="rect">
            <a:avLst/>
          </a:prstGeom>
          <a:noFill/>
        </p:spPr>
        <p:txBody>
          <a:bodyPr wrap="square" rtlCol="0">
            <a:spAutoFit/>
          </a:bodyPr>
          <a:lstStyle/>
          <a:p>
            <a:r>
              <a:rPr lang="en-IN" dirty="0"/>
              <a:t>Percentage of Responses</a:t>
            </a:r>
          </a:p>
        </p:txBody>
      </p:sp>
    </p:spTree>
    <p:extLst>
      <p:ext uri="{BB962C8B-B14F-4D97-AF65-F5344CB8AC3E}">
        <p14:creationId xmlns:p14="http://schemas.microsoft.com/office/powerpoint/2010/main" val="33279714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84221-D9ED-F7C6-A36B-AEC91C2B7AAB}"/>
              </a:ext>
            </a:extLst>
          </p:cNvPr>
          <p:cNvSpPr>
            <a:spLocks noGrp="1"/>
          </p:cNvSpPr>
          <p:nvPr>
            <p:ph type="title"/>
          </p:nvPr>
        </p:nvSpPr>
        <p:spPr>
          <a:xfrm>
            <a:off x="689791" y="121048"/>
            <a:ext cx="10168128" cy="1179576"/>
          </a:xfrm>
        </p:spPr>
        <p:txBody>
          <a:bodyPr>
            <a:normAutofit/>
          </a:bodyPr>
          <a:lstStyle/>
          <a:p>
            <a:r>
              <a:rPr lang="en-IN" sz="3200" dirty="0">
                <a:latin typeface="Franklin Gothic Demi" panose="020B0703020102020204" pitchFamily="34" charset="0"/>
              </a:rPr>
              <a:t>Survey Result for questions 5 to 8</a:t>
            </a:r>
            <a:r>
              <a:rPr lang="en-IN" sz="3200" b="1" dirty="0">
                <a:latin typeface="Franklin Gothic Book" panose="020B0503020102020204" pitchFamily="34" charset="0"/>
              </a:rPr>
              <a:t> :</a:t>
            </a:r>
          </a:p>
        </p:txBody>
      </p:sp>
      <p:graphicFrame>
        <p:nvGraphicFramePr>
          <p:cNvPr id="9" name="Content Placeholder 8">
            <a:extLst>
              <a:ext uri="{FF2B5EF4-FFF2-40B4-BE49-F238E27FC236}">
                <a16:creationId xmlns:a16="http://schemas.microsoft.com/office/drawing/2014/main" id="{5FAF8E07-4421-EFB7-CAB9-44EC63A0A904}"/>
              </a:ext>
            </a:extLst>
          </p:cNvPr>
          <p:cNvGraphicFramePr>
            <a:graphicFrameLocks noGrp="1"/>
          </p:cNvGraphicFramePr>
          <p:nvPr>
            <p:ph idx="1"/>
            <p:extLst>
              <p:ext uri="{D42A27DB-BD31-4B8C-83A1-F6EECF244321}">
                <p14:modId xmlns:p14="http://schemas.microsoft.com/office/powerpoint/2010/main" val="3111524955"/>
              </p:ext>
            </p:extLst>
          </p:nvPr>
        </p:nvGraphicFramePr>
        <p:xfrm>
          <a:off x="689791" y="978954"/>
          <a:ext cx="10593905" cy="5661745"/>
        </p:xfrm>
        <a:graphic>
          <a:graphicData uri="http://schemas.openxmlformats.org/drawingml/2006/chart">
            <c:chart xmlns:c="http://schemas.openxmlformats.org/drawingml/2006/chart" xmlns:r="http://schemas.openxmlformats.org/officeDocument/2006/relationships" r:id="rId2"/>
          </a:graphicData>
        </a:graphic>
      </p:graphicFrame>
      <p:sp>
        <p:nvSpPr>
          <p:cNvPr id="12" name="TextBox 11">
            <a:extLst>
              <a:ext uri="{FF2B5EF4-FFF2-40B4-BE49-F238E27FC236}">
                <a16:creationId xmlns:a16="http://schemas.microsoft.com/office/drawing/2014/main" id="{05FEBDDA-36B6-CD92-3F4B-DDC2B95B9B47}"/>
              </a:ext>
            </a:extLst>
          </p:cNvPr>
          <p:cNvSpPr txBox="1"/>
          <p:nvPr/>
        </p:nvSpPr>
        <p:spPr>
          <a:xfrm rot="16200000">
            <a:off x="1723988" y="4561058"/>
            <a:ext cx="1926134" cy="492443"/>
          </a:xfrm>
          <a:prstGeom prst="rect">
            <a:avLst/>
          </a:prstGeom>
          <a:noFill/>
        </p:spPr>
        <p:txBody>
          <a:bodyPr wrap="square">
            <a:spAutoFit/>
          </a:bodyPr>
          <a:lstStyle/>
          <a:p>
            <a:r>
              <a:rPr lang="en-IN" sz="1400" dirty="0"/>
              <a:t> </a:t>
            </a:r>
            <a:r>
              <a:rPr lang="en-IN" sz="1200" dirty="0">
                <a:solidFill>
                  <a:schemeClr val="bg1"/>
                </a:solidFill>
              </a:rPr>
              <a:t>personalisation donation schedules</a:t>
            </a:r>
            <a:endParaRPr lang="en-IN" sz="1400" dirty="0">
              <a:solidFill>
                <a:schemeClr val="bg1"/>
              </a:solidFill>
            </a:endParaRPr>
          </a:p>
        </p:txBody>
      </p:sp>
      <p:sp>
        <p:nvSpPr>
          <p:cNvPr id="14" name="TextBox 13">
            <a:extLst>
              <a:ext uri="{FF2B5EF4-FFF2-40B4-BE49-F238E27FC236}">
                <a16:creationId xmlns:a16="http://schemas.microsoft.com/office/drawing/2014/main" id="{77925423-CEE6-568E-0BA3-03FA73A9C566}"/>
              </a:ext>
            </a:extLst>
          </p:cNvPr>
          <p:cNvSpPr txBox="1"/>
          <p:nvPr/>
        </p:nvSpPr>
        <p:spPr>
          <a:xfrm rot="16200000">
            <a:off x="4147663" y="5160081"/>
            <a:ext cx="992853" cy="307777"/>
          </a:xfrm>
          <a:prstGeom prst="rect">
            <a:avLst/>
          </a:prstGeom>
          <a:noFill/>
        </p:spPr>
        <p:txBody>
          <a:bodyPr wrap="square">
            <a:spAutoFit/>
          </a:bodyPr>
          <a:lstStyle/>
          <a:p>
            <a:r>
              <a:rPr lang="en-IN" sz="1400" dirty="0">
                <a:solidFill>
                  <a:schemeClr val="bg1"/>
                </a:solidFill>
              </a:rPr>
              <a:t>no</a:t>
            </a:r>
          </a:p>
        </p:txBody>
      </p:sp>
      <p:sp>
        <p:nvSpPr>
          <p:cNvPr id="21" name="TextBox 20">
            <a:extLst>
              <a:ext uri="{FF2B5EF4-FFF2-40B4-BE49-F238E27FC236}">
                <a16:creationId xmlns:a16="http://schemas.microsoft.com/office/drawing/2014/main" id="{B33A35C0-955A-CA99-F15C-66D9FDC419E0}"/>
              </a:ext>
            </a:extLst>
          </p:cNvPr>
          <p:cNvSpPr txBox="1"/>
          <p:nvPr/>
        </p:nvSpPr>
        <p:spPr>
          <a:xfrm rot="16200000">
            <a:off x="5859393" y="4881152"/>
            <a:ext cx="1433482" cy="307777"/>
          </a:xfrm>
          <a:prstGeom prst="rect">
            <a:avLst/>
          </a:prstGeom>
          <a:noFill/>
        </p:spPr>
        <p:txBody>
          <a:bodyPr wrap="square">
            <a:spAutoFit/>
          </a:bodyPr>
          <a:lstStyle/>
          <a:p>
            <a:r>
              <a:rPr lang="en-IN" sz="1400" dirty="0">
                <a:solidFill>
                  <a:schemeClr val="bg1"/>
                </a:solidFill>
              </a:rPr>
              <a:t>safety</a:t>
            </a:r>
          </a:p>
        </p:txBody>
      </p:sp>
      <p:sp>
        <p:nvSpPr>
          <p:cNvPr id="23" name="TextBox 22">
            <a:extLst>
              <a:ext uri="{FF2B5EF4-FFF2-40B4-BE49-F238E27FC236}">
                <a16:creationId xmlns:a16="http://schemas.microsoft.com/office/drawing/2014/main" id="{6D1E9560-F6A9-7EC6-6457-1B0B2C75E079}"/>
              </a:ext>
            </a:extLst>
          </p:cNvPr>
          <p:cNvSpPr txBox="1"/>
          <p:nvPr/>
        </p:nvSpPr>
        <p:spPr>
          <a:xfrm rot="16200000">
            <a:off x="6384189" y="4868216"/>
            <a:ext cx="1412196" cy="276999"/>
          </a:xfrm>
          <a:prstGeom prst="rect">
            <a:avLst/>
          </a:prstGeom>
          <a:noFill/>
        </p:spPr>
        <p:txBody>
          <a:bodyPr wrap="square">
            <a:spAutoFit/>
          </a:bodyPr>
          <a:lstStyle/>
          <a:p>
            <a:r>
              <a:rPr lang="en-IN" sz="1200" dirty="0">
                <a:solidFill>
                  <a:schemeClr val="bg1"/>
                </a:solidFill>
              </a:rPr>
              <a:t>Eligibility criteria</a:t>
            </a:r>
          </a:p>
        </p:txBody>
      </p:sp>
      <p:sp>
        <p:nvSpPr>
          <p:cNvPr id="25" name="TextBox 24">
            <a:extLst>
              <a:ext uri="{FF2B5EF4-FFF2-40B4-BE49-F238E27FC236}">
                <a16:creationId xmlns:a16="http://schemas.microsoft.com/office/drawing/2014/main" id="{722722B3-FA6A-893F-8D3E-0B8FFE3133CF}"/>
              </a:ext>
            </a:extLst>
          </p:cNvPr>
          <p:cNvSpPr txBox="1"/>
          <p:nvPr/>
        </p:nvSpPr>
        <p:spPr>
          <a:xfrm rot="16200000">
            <a:off x="6865771" y="4908639"/>
            <a:ext cx="1514834" cy="276999"/>
          </a:xfrm>
          <a:prstGeom prst="rect">
            <a:avLst/>
          </a:prstGeom>
          <a:noFill/>
        </p:spPr>
        <p:txBody>
          <a:bodyPr wrap="square">
            <a:spAutoFit/>
          </a:bodyPr>
          <a:lstStyle/>
          <a:p>
            <a:r>
              <a:rPr lang="en-IN" sz="1200" dirty="0">
                <a:solidFill>
                  <a:schemeClr val="bg1"/>
                </a:solidFill>
                <a:latin typeface="Arial" panose="020B0604020202020204" pitchFamily="34" charset="0"/>
                <a:cs typeface="Arial" panose="020B0604020202020204" pitchFamily="34" charset="0"/>
              </a:rPr>
              <a:t>Side effects</a:t>
            </a:r>
          </a:p>
        </p:txBody>
      </p:sp>
      <p:sp>
        <p:nvSpPr>
          <p:cNvPr id="29" name="TextBox 28">
            <a:extLst>
              <a:ext uri="{FF2B5EF4-FFF2-40B4-BE49-F238E27FC236}">
                <a16:creationId xmlns:a16="http://schemas.microsoft.com/office/drawing/2014/main" id="{796B251D-E4B7-8161-5678-CFBE87D1484A}"/>
              </a:ext>
            </a:extLst>
          </p:cNvPr>
          <p:cNvSpPr txBox="1"/>
          <p:nvPr/>
        </p:nvSpPr>
        <p:spPr>
          <a:xfrm rot="16200000">
            <a:off x="8459040" y="5060878"/>
            <a:ext cx="1179578" cy="307777"/>
          </a:xfrm>
          <a:prstGeom prst="rect">
            <a:avLst/>
          </a:prstGeom>
          <a:noFill/>
        </p:spPr>
        <p:txBody>
          <a:bodyPr wrap="square">
            <a:spAutoFit/>
          </a:bodyPr>
          <a:lstStyle/>
          <a:p>
            <a:r>
              <a:rPr lang="en-IN" sz="1400" dirty="0">
                <a:solidFill>
                  <a:schemeClr val="bg1"/>
                </a:solidFill>
              </a:rPr>
              <a:t>rewards</a:t>
            </a:r>
          </a:p>
        </p:txBody>
      </p:sp>
      <p:sp>
        <p:nvSpPr>
          <p:cNvPr id="31" name="TextBox 30">
            <a:extLst>
              <a:ext uri="{FF2B5EF4-FFF2-40B4-BE49-F238E27FC236}">
                <a16:creationId xmlns:a16="http://schemas.microsoft.com/office/drawing/2014/main" id="{84BFAF16-BEE6-3AF3-1684-643010A80E22}"/>
              </a:ext>
            </a:extLst>
          </p:cNvPr>
          <p:cNvSpPr txBox="1"/>
          <p:nvPr/>
        </p:nvSpPr>
        <p:spPr>
          <a:xfrm rot="16200000">
            <a:off x="3374161" y="4893251"/>
            <a:ext cx="1429916" cy="307777"/>
          </a:xfrm>
          <a:prstGeom prst="rect">
            <a:avLst/>
          </a:prstGeom>
          <a:noFill/>
        </p:spPr>
        <p:txBody>
          <a:bodyPr wrap="square">
            <a:spAutoFit/>
          </a:bodyPr>
          <a:lstStyle/>
          <a:p>
            <a:r>
              <a:rPr lang="en-IN" sz="1400" dirty="0">
                <a:solidFill>
                  <a:schemeClr val="bg1"/>
                </a:solidFill>
              </a:rPr>
              <a:t>yes</a:t>
            </a:r>
          </a:p>
        </p:txBody>
      </p:sp>
      <p:sp>
        <p:nvSpPr>
          <p:cNvPr id="33" name="TextBox 32">
            <a:extLst>
              <a:ext uri="{FF2B5EF4-FFF2-40B4-BE49-F238E27FC236}">
                <a16:creationId xmlns:a16="http://schemas.microsoft.com/office/drawing/2014/main" id="{3DC44DE8-F8D1-2FCD-3608-15C1CD146F56}"/>
              </a:ext>
            </a:extLst>
          </p:cNvPr>
          <p:cNvSpPr txBox="1"/>
          <p:nvPr/>
        </p:nvSpPr>
        <p:spPr>
          <a:xfrm rot="16200000">
            <a:off x="8933987" y="4974576"/>
            <a:ext cx="1268581" cy="307777"/>
          </a:xfrm>
          <a:prstGeom prst="rect">
            <a:avLst/>
          </a:prstGeom>
          <a:noFill/>
        </p:spPr>
        <p:txBody>
          <a:bodyPr wrap="square">
            <a:spAutoFit/>
          </a:bodyPr>
          <a:lstStyle/>
          <a:p>
            <a:r>
              <a:rPr lang="en-IN" sz="1400" dirty="0">
                <a:solidFill>
                  <a:schemeClr val="bg1"/>
                </a:solidFill>
              </a:rPr>
              <a:t>recognition</a:t>
            </a:r>
          </a:p>
        </p:txBody>
      </p:sp>
      <p:sp>
        <p:nvSpPr>
          <p:cNvPr id="35" name="TextBox 34">
            <a:extLst>
              <a:ext uri="{FF2B5EF4-FFF2-40B4-BE49-F238E27FC236}">
                <a16:creationId xmlns:a16="http://schemas.microsoft.com/office/drawing/2014/main" id="{81DA1639-1523-5DC6-44B2-C499147CDBA6}"/>
              </a:ext>
            </a:extLst>
          </p:cNvPr>
          <p:cNvSpPr txBox="1"/>
          <p:nvPr/>
        </p:nvSpPr>
        <p:spPr>
          <a:xfrm rot="16200000">
            <a:off x="9449436" y="4924635"/>
            <a:ext cx="1268581" cy="307777"/>
          </a:xfrm>
          <a:prstGeom prst="rect">
            <a:avLst/>
          </a:prstGeom>
          <a:noFill/>
        </p:spPr>
        <p:txBody>
          <a:bodyPr wrap="square">
            <a:spAutoFit/>
          </a:bodyPr>
          <a:lstStyle/>
          <a:p>
            <a:r>
              <a:rPr lang="en-IN" sz="1400" dirty="0">
                <a:solidFill>
                  <a:schemeClr val="bg1"/>
                </a:solidFill>
              </a:rPr>
              <a:t>Social impact</a:t>
            </a:r>
          </a:p>
        </p:txBody>
      </p:sp>
      <p:sp>
        <p:nvSpPr>
          <p:cNvPr id="39" name="TextBox 38">
            <a:extLst>
              <a:ext uri="{FF2B5EF4-FFF2-40B4-BE49-F238E27FC236}">
                <a16:creationId xmlns:a16="http://schemas.microsoft.com/office/drawing/2014/main" id="{0EE67748-BB3C-1C94-2DAB-799966904589}"/>
              </a:ext>
            </a:extLst>
          </p:cNvPr>
          <p:cNvSpPr txBox="1"/>
          <p:nvPr/>
        </p:nvSpPr>
        <p:spPr>
          <a:xfrm rot="16200000">
            <a:off x="1039077" y="4401913"/>
            <a:ext cx="2282066" cy="523220"/>
          </a:xfrm>
          <a:prstGeom prst="rect">
            <a:avLst/>
          </a:prstGeom>
          <a:noFill/>
        </p:spPr>
        <p:txBody>
          <a:bodyPr wrap="square">
            <a:spAutoFit/>
          </a:bodyPr>
          <a:lstStyle/>
          <a:p>
            <a:r>
              <a:rPr lang="en-IN" sz="1400" dirty="0">
                <a:solidFill>
                  <a:schemeClr val="bg1"/>
                </a:solidFill>
              </a:rPr>
              <a:t>Real time updates on blood availability</a:t>
            </a:r>
          </a:p>
        </p:txBody>
      </p:sp>
      <p:sp>
        <p:nvSpPr>
          <p:cNvPr id="16" name="TextBox 15">
            <a:extLst>
              <a:ext uri="{FF2B5EF4-FFF2-40B4-BE49-F238E27FC236}">
                <a16:creationId xmlns:a16="http://schemas.microsoft.com/office/drawing/2014/main" id="{C2713129-9C59-930C-B9EE-3F2E66175B52}"/>
              </a:ext>
            </a:extLst>
          </p:cNvPr>
          <p:cNvSpPr txBox="1"/>
          <p:nvPr/>
        </p:nvSpPr>
        <p:spPr>
          <a:xfrm rot="16200000" flipH="1">
            <a:off x="-1342929" y="3495652"/>
            <a:ext cx="3368179" cy="369332"/>
          </a:xfrm>
          <a:prstGeom prst="rect">
            <a:avLst/>
          </a:prstGeom>
          <a:noFill/>
        </p:spPr>
        <p:txBody>
          <a:bodyPr wrap="square" rtlCol="0">
            <a:spAutoFit/>
          </a:bodyPr>
          <a:lstStyle/>
          <a:p>
            <a:r>
              <a:rPr lang="en-IN" dirty="0"/>
              <a:t>Percentage of Responses</a:t>
            </a:r>
          </a:p>
        </p:txBody>
      </p:sp>
      <p:sp>
        <p:nvSpPr>
          <p:cNvPr id="17" name="TextBox 16">
            <a:extLst>
              <a:ext uri="{FF2B5EF4-FFF2-40B4-BE49-F238E27FC236}">
                <a16:creationId xmlns:a16="http://schemas.microsoft.com/office/drawing/2014/main" id="{E867BCFA-E21C-B394-E1B4-6158E2171508}"/>
              </a:ext>
            </a:extLst>
          </p:cNvPr>
          <p:cNvSpPr txBox="1"/>
          <p:nvPr/>
        </p:nvSpPr>
        <p:spPr>
          <a:xfrm>
            <a:off x="4644089" y="6122090"/>
            <a:ext cx="2918000" cy="369332"/>
          </a:xfrm>
          <a:prstGeom prst="rect">
            <a:avLst/>
          </a:prstGeom>
          <a:noFill/>
        </p:spPr>
        <p:txBody>
          <a:bodyPr wrap="square" rtlCol="0">
            <a:spAutoFit/>
          </a:bodyPr>
          <a:lstStyle/>
          <a:p>
            <a:pPr algn="ctr"/>
            <a:r>
              <a:rPr lang="en-IN" dirty="0">
                <a:solidFill>
                  <a:schemeClr val="bg1">
                    <a:lumMod val="95000"/>
                  </a:schemeClr>
                </a:solidFill>
              </a:rPr>
              <a:t>Survey Question Number</a:t>
            </a:r>
          </a:p>
        </p:txBody>
      </p:sp>
    </p:spTree>
    <p:extLst>
      <p:ext uri="{BB962C8B-B14F-4D97-AF65-F5344CB8AC3E}">
        <p14:creationId xmlns:p14="http://schemas.microsoft.com/office/powerpoint/2010/main" val="7205143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a:extLst>
              <a:ext uri="{FF2B5EF4-FFF2-40B4-BE49-F238E27FC236}">
                <a16:creationId xmlns:a16="http://schemas.microsoft.com/office/drawing/2014/main" id="{86DBE5B7-BE04-2B22-DB72-EDD9D8CF8373}"/>
              </a:ext>
            </a:extLst>
          </p:cNvPr>
          <p:cNvSpPr>
            <a:spLocks noGrp="1"/>
          </p:cNvSpPr>
          <p:nvPr>
            <p:ph idx="1"/>
          </p:nvPr>
        </p:nvSpPr>
        <p:spPr>
          <a:xfrm>
            <a:off x="512930" y="877970"/>
            <a:ext cx="10593485" cy="5862313"/>
          </a:xfrm>
        </p:spPr>
        <p:txBody>
          <a:bodyPr>
            <a:normAutofit/>
          </a:bodyPr>
          <a:lstStyle/>
          <a:p>
            <a:pPr marL="0" indent="0">
              <a:buNone/>
            </a:pPr>
            <a:r>
              <a:rPr lang="en-IN" sz="2000" b="1" dirty="0"/>
              <a:t>Customer Survey Outcome:</a:t>
            </a:r>
          </a:p>
          <a:p>
            <a:pPr marL="0" indent="0">
              <a:buNone/>
            </a:pPr>
            <a:endParaRPr lang="en-IN" sz="2000" b="1" dirty="0"/>
          </a:p>
          <a:p>
            <a:pPr marL="0" indent="0">
              <a:buNone/>
            </a:pPr>
            <a:r>
              <a:rPr lang="en-IN" sz="2000" b="1" dirty="0"/>
              <a:t>1.Limited awareness or understanding the importance of blood donation:</a:t>
            </a:r>
            <a:r>
              <a:rPr lang="en-IN" sz="2000" dirty="0"/>
              <a:t>   Some respondents  not fully understand the significance of donating blood or may have misconceptions about the process.</a:t>
            </a:r>
          </a:p>
          <a:p>
            <a:endParaRPr lang="en-IN" sz="2000" dirty="0"/>
          </a:p>
          <a:p>
            <a:pPr marL="0" indent="0">
              <a:buNone/>
            </a:pPr>
            <a:r>
              <a:rPr lang="en-IN" sz="2000" b="1" dirty="0"/>
              <a:t>2</a:t>
            </a:r>
            <a:r>
              <a:rPr lang="en-IN" sz="2000" dirty="0"/>
              <a:t>.</a:t>
            </a:r>
            <a:r>
              <a:rPr lang="en-IN" sz="2000" b="1" dirty="0"/>
              <a:t>Inconvenience or lack of accessibility</a:t>
            </a:r>
            <a:r>
              <a:rPr lang="en-IN" sz="2000" dirty="0"/>
              <a:t>: Respondents  find it difficult to donate blood due to various reasons such as lack of time , difficulty in finding donating centre, lack of transportation facilities , don’t know their blood group.</a:t>
            </a:r>
          </a:p>
          <a:p>
            <a:endParaRPr lang="en-IN" sz="2000" dirty="0"/>
          </a:p>
          <a:p>
            <a:pPr marL="0" indent="0">
              <a:buNone/>
            </a:pPr>
            <a:r>
              <a:rPr lang="en-IN" sz="2000" b="1" dirty="0"/>
              <a:t>3</a:t>
            </a:r>
            <a:r>
              <a:rPr lang="en-IN" sz="2000" dirty="0"/>
              <a:t>. </a:t>
            </a:r>
            <a:r>
              <a:rPr lang="en-IN" sz="2000" b="1" dirty="0"/>
              <a:t>Communication barriers</a:t>
            </a:r>
            <a:r>
              <a:rPr lang="en-IN" sz="2000" dirty="0"/>
              <a:t>: Respondents prefer different communication channels and not be reachable through certain channels , making it challenging to notify them about emergency blood donation requests.</a:t>
            </a:r>
          </a:p>
          <a:p>
            <a:endParaRPr lang="en-IN" sz="2000" dirty="0"/>
          </a:p>
          <a:p>
            <a:pPr marL="0" indent="0">
              <a:buNone/>
            </a:pPr>
            <a:r>
              <a:rPr lang="en-IN" sz="2000" b="1" dirty="0"/>
              <a:t>4</a:t>
            </a:r>
            <a:r>
              <a:rPr lang="en-IN" sz="2000" dirty="0"/>
              <a:t>.</a:t>
            </a:r>
            <a:r>
              <a:rPr lang="en-IN" sz="2000" b="1" dirty="0"/>
              <a:t>Motivation and incentives</a:t>
            </a:r>
            <a:r>
              <a:rPr lang="en-IN" sz="2000" dirty="0"/>
              <a:t>: Respondents require different incentives to motivate them to donate blood more frequently , which can make it challenging to create a system that appeals to every one</a:t>
            </a:r>
          </a:p>
          <a:p>
            <a:pPr marL="0" indent="0">
              <a:buNone/>
            </a:pPr>
            <a:r>
              <a:rPr lang="en-IN" sz="2000" b="1" dirty="0"/>
              <a:t>      </a:t>
            </a:r>
          </a:p>
        </p:txBody>
      </p:sp>
      <p:sp>
        <p:nvSpPr>
          <p:cNvPr id="3" name="Rectangle 2"/>
          <p:cNvSpPr/>
          <p:nvPr/>
        </p:nvSpPr>
        <p:spPr>
          <a:xfrm>
            <a:off x="3725833" y="263390"/>
            <a:ext cx="3846630" cy="707886"/>
          </a:xfrm>
          <a:prstGeom prst="rect">
            <a:avLst/>
          </a:prstGeom>
        </p:spPr>
        <p:txBody>
          <a:bodyPr wrap="none">
            <a:spAutoFit/>
          </a:bodyPr>
          <a:lstStyle/>
          <a:p>
            <a:r>
              <a:rPr lang="en-IN" sz="4000" b="1" dirty="0">
                <a:latin typeface="Franklin Gothic Book" panose="020B0503020102020204" pitchFamily="34" charset="0"/>
              </a:rPr>
              <a:t>Customer Survey</a:t>
            </a:r>
          </a:p>
        </p:txBody>
      </p:sp>
    </p:spTree>
    <p:extLst>
      <p:ext uri="{BB962C8B-B14F-4D97-AF65-F5344CB8AC3E}">
        <p14:creationId xmlns:p14="http://schemas.microsoft.com/office/powerpoint/2010/main" val="23292283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1CB94-A97E-C1FE-8244-6270DE7CD900}"/>
              </a:ext>
            </a:extLst>
          </p:cNvPr>
          <p:cNvSpPr>
            <a:spLocks noGrp="1"/>
          </p:cNvSpPr>
          <p:nvPr>
            <p:ph type="title"/>
          </p:nvPr>
        </p:nvSpPr>
        <p:spPr>
          <a:xfrm>
            <a:off x="1011936" y="482910"/>
            <a:ext cx="10168128" cy="1179576"/>
          </a:xfrm>
        </p:spPr>
        <p:txBody>
          <a:bodyPr>
            <a:normAutofit/>
          </a:bodyPr>
          <a:lstStyle/>
          <a:p>
            <a:r>
              <a:rPr lang="en-IN" sz="3200" dirty="0">
                <a:latin typeface="Franklin Gothic Medium Cond" panose="020B0606030402020204" pitchFamily="34" charset="0"/>
              </a:rPr>
              <a:t>Market Size:</a:t>
            </a:r>
            <a:br>
              <a:rPr lang="en-IN" sz="3200" dirty="0">
                <a:latin typeface="Algerian" panose="04020705040A02060702" pitchFamily="82" charset="0"/>
              </a:rPr>
            </a:br>
            <a:endParaRPr lang="en-IN" sz="3200" dirty="0"/>
          </a:p>
        </p:txBody>
      </p:sp>
      <p:sp>
        <p:nvSpPr>
          <p:cNvPr id="3" name="Content Placeholder 2">
            <a:extLst>
              <a:ext uri="{FF2B5EF4-FFF2-40B4-BE49-F238E27FC236}">
                <a16:creationId xmlns:a16="http://schemas.microsoft.com/office/drawing/2014/main" id="{40548C05-D065-37FE-AA8B-645FED0F263D}"/>
              </a:ext>
            </a:extLst>
          </p:cNvPr>
          <p:cNvSpPr>
            <a:spLocks noGrp="1"/>
          </p:cNvSpPr>
          <p:nvPr>
            <p:ph idx="1"/>
          </p:nvPr>
        </p:nvSpPr>
        <p:spPr>
          <a:xfrm>
            <a:off x="233310" y="1387081"/>
            <a:ext cx="9340977" cy="751436"/>
          </a:xfrm>
        </p:spPr>
        <p:txBody>
          <a:bodyPr>
            <a:normAutofit lnSpcReduction="10000"/>
          </a:bodyPr>
          <a:lstStyle/>
          <a:p>
            <a:r>
              <a:rPr lang="en-IN" sz="1800" dirty="0"/>
              <a:t>Expected growth rate(CAGR): global blood bank market research</a:t>
            </a:r>
          </a:p>
          <a:p>
            <a:pPr marL="0" indent="0">
              <a:buNone/>
            </a:pPr>
            <a:r>
              <a:rPr lang="en-US" sz="1200" i="1" dirty="0">
                <a:effectLst/>
                <a:latin typeface="Arial" panose="020B0604020202020204" pitchFamily="34" charset="0"/>
                <a:cs typeface="Arial" panose="020B0604020202020204" pitchFamily="34" charset="0"/>
              </a:rPr>
              <a:t>The market is anticipated to grow at a </a:t>
            </a:r>
            <a:r>
              <a:rPr lang="en-US" sz="1200" b="1" i="1" dirty="0">
                <a:effectLst/>
                <a:latin typeface="Arial" panose="020B0604020202020204" pitchFamily="34" charset="0"/>
                <a:cs typeface="Arial" panose="020B0604020202020204" pitchFamily="34" charset="0"/>
              </a:rPr>
              <a:t>CAGR of 4.7% </a:t>
            </a:r>
            <a:r>
              <a:rPr lang="en-US" sz="1200" i="1" dirty="0">
                <a:effectLst/>
                <a:latin typeface="Arial" panose="020B0604020202020204" pitchFamily="34" charset="0"/>
                <a:cs typeface="Arial" panose="020B0604020202020204" pitchFamily="34" charset="0"/>
              </a:rPr>
              <a:t>during the forecast period of 2023-2031 to attain a value of USD 25.4 billion by 2031</a:t>
            </a:r>
          </a:p>
          <a:p>
            <a:pPr marL="0" indent="0">
              <a:buNone/>
            </a:pPr>
            <a:endParaRPr lang="en-US" sz="1200" i="1" dirty="0">
              <a:latin typeface="Arial" panose="020B0604020202020204" pitchFamily="34" charset="0"/>
              <a:cs typeface="Arial" panose="020B0604020202020204" pitchFamily="34" charset="0"/>
            </a:endParaRPr>
          </a:p>
          <a:p>
            <a:pPr marL="0" indent="0">
              <a:buNone/>
            </a:pPr>
            <a:endParaRPr lang="en-IN" sz="1800" dirty="0">
              <a:latin typeface="Arial" panose="020B0604020202020204" pitchFamily="34" charset="0"/>
              <a:cs typeface="Arial" panose="020B0604020202020204" pitchFamily="34" charset="0"/>
            </a:endParaRPr>
          </a:p>
        </p:txBody>
      </p:sp>
      <p:sp>
        <p:nvSpPr>
          <p:cNvPr id="7" name="AutoShape 2" descr="Global Blood Bank Market by Segment">
            <a:extLst>
              <a:ext uri="{FF2B5EF4-FFF2-40B4-BE49-F238E27FC236}">
                <a16:creationId xmlns:a16="http://schemas.microsoft.com/office/drawing/2014/main" id="{1675D58E-A8FD-36FA-F00E-C2D61C618C9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pic>
        <p:nvPicPr>
          <p:cNvPr id="10" name="Picture 9">
            <a:extLst>
              <a:ext uri="{FF2B5EF4-FFF2-40B4-BE49-F238E27FC236}">
                <a16:creationId xmlns:a16="http://schemas.microsoft.com/office/drawing/2014/main" id="{8F307EAB-9E61-834B-FB95-28B48C97444D}"/>
              </a:ext>
            </a:extLst>
          </p:cNvPr>
          <p:cNvPicPr>
            <a:picLocks noChangeAspect="1"/>
          </p:cNvPicPr>
          <p:nvPr/>
        </p:nvPicPr>
        <p:blipFill>
          <a:blip r:embed="rId2"/>
          <a:stretch>
            <a:fillRect/>
          </a:stretch>
        </p:blipFill>
        <p:spPr>
          <a:xfrm>
            <a:off x="233310" y="3018910"/>
            <a:ext cx="6015090" cy="3388500"/>
          </a:xfrm>
          <a:prstGeom prst="rect">
            <a:avLst/>
          </a:prstGeom>
        </p:spPr>
      </p:pic>
      <p:sp>
        <p:nvSpPr>
          <p:cNvPr id="12" name="TextBox 11">
            <a:extLst>
              <a:ext uri="{FF2B5EF4-FFF2-40B4-BE49-F238E27FC236}">
                <a16:creationId xmlns:a16="http://schemas.microsoft.com/office/drawing/2014/main" id="{08AA266F-930C-0481-1748-324A6086F7AF}"/>
              </a:ext>
            </a:extLst>
          </p:cNvPr>
          <p:cNvSpPr txBox="1"/>
          <p:nvPr/>
        </p:nvSpPr>
        <p:spPr>
          <a:xfrm>
            <a:off x="7695140" y="1926319"/>
            <a:ext cx="3873573" cy="5124480"/>
          </a:xfrm>
          <a:prstGeom prst="rect">
            <a:avLst/>
          </a:prstGeom>
          <a:noFill/>
        </p:spPr>
        <p:txBody>
          <a:bodyPr wrap="square">
            <a:spAutoFit/>
          </a:bodyPr>
          <a:lstStyle/>
          <a:p>
            <a:pPr>
              <a:spcBef>
                <a:spcPts val="600"/>
              </a:spcBef>
            </a:pPr>
            <a:r>
              <a:rPr lang="en-US" sz="1400" b="1" i="0" dirty="0">
                <a:effectLst/>
              </a:rPr>
              <a:t>The major product types of blood banks are:</a:t>
            </a:r>
            <a:endParaRPr lang="en-US" sz="1400" b="0" i="0" dirty="0">
              <a:effectLst/>
            </a:endParaRPr>
          </a:p>
          <a:p>
            <a:pPr>
              <a:spcBef>
                <a:spcPts val="600"/>
              </a:spcBef>
              <a:buFont typeface="Arial" panose="020B0604020202020204" pitchFamily="34" charset="0"/>
              <a:buChar char="•"/>
            </a:pPr>
            <a:r>
              <a:rPr lang="en-US" sz="1400" b="0" i="0" dirty="0">
                <a:effectLst/>
              </a:rPr>
              <a:t>Whole Blood</a:t>
            </a:r>
          </a:p>
          <a:p>
            <a:pPr>
              <a:spcBef>
                <a:spcPts val="600"/>
              </a:spcBef>
              <a:buFont typeface="Arial" panose="020B0604020202020204" pitchFamily="34" charset="0"/>
              <a:buChar char="•"/>
            </a:pPr>
            <a:r>
              <a:rPr lang="en-US" sz="1400" b="0" i="0" dirty="0">
                <a:effectLst/>
              </a:rPr>
              <a:t>Red Blood Cell</a:t>
            </a:r>
          </a:p>
          <a:p>
            <a:pPr>
              <a:spcBef>
                <a:spcPts val="600"/>
              </a:spcBef>
              <a:buFont typeface="Arial" panose="020B0604020202020204" pitchFamily="34" charset="0"/>
              <a:buChar char="•"/>
            </a:pPr>
            <a:r>
              <a:rPr lang="en-US" sz="1400" b="0" i="0" dirty="0">
                <a:effectLst/>
              </a:rPr>
              <a:t>Platelet</a:t>
            </a:r>
          </a:p>
          <a:p>
            <a:pPr>
              <a:buFont typeface="Arial" panose="020B0604020202020204" pitchFamily="34" charset="0"/>
              <a:buChar char="•"/>
            </a:pPr>
            <a:r>
              <a:rPr lang="en-US" sz="1400" b="0" i="0" dirty="0">
                <a:effectLst/>
              </a:rPr>
              <a:t>Plasma</a:t>
            </a:r>
          </a:p>
          <a:p>
            <a:pPr>
              <a:spcBef>
                <a:spcPts val="600"/>
              </a:spcBef>
              <a:buFont typeface="Arial" panose="020B0604020202020204" pitchFamily="34" charset="0"/>
              <a:buChar char="•"/>
            </a:pPr>
            <a:r>
              <a:rPr lang="en-US" sz="1400" b="0" i="0" dirty="0">
                <a:effectLst/>
              </a:rPr>
              <a:t>White Blood Cell</a:t>
            </a:r>
          </a:p>
          <a:p>
            <a:pPr>
              <a:spcBef>
                <a:spcPts val="600"/>
              </a:spcBef>
            </a:pPr>
            <a:r>
              <a:rPr lang="en-US" sz="1400" b="1" i="0" dirty="0">
                <a:effectLst/>
              </a:rPr>
              <a:t>The market can be broadly on the basis of its functions into:</a:t>
            </a:r>
            <a:endParaRPr lang="en-US" sz="1400" b="0" i="0" dirty="0">
              <a:effectLst/>
            </a:endParaRPr>
          </a:p>
          <a:p>
            <a:pPr>
              <a:spcBef>
                <a:spcPts val="600"/>
              </a:spcBef>
              <a:buFont typeface="Arial" panose="020B0604020202020204" pitchFamily="34" charset="0"/>
              <a:buChar char="•"/>
            </a:pPr>
            <a:r>
              <a:rPr lang="en-US" sz="1400" b="0" i="0" dirty="0">
                <a:effectLst/>
              </a:rPr>
              <a:t>Collection</a:t>
            </a:r>
          </a:p>
          <a:p>
            <a:pPr>
              <a:spcBef>
                <a:spcPts val="600"/>
              </a:spcBef>
              <a:buFont typeface="Arial" panose="020B0604020202020204" pitchFamily="34" charset="0"/>
              <a:buChar char="•"/>
            </a:pPr>
            <a:r>
              <a:rPr lang="en-US" sz="1400" b="0" i="0" dirty="0">
                <a:effectLst/>
              </a:rPr>
              <a:t>Processing</a:t>
            </a:r>
          </a:p>
          <a:p>
            <a:pPr>
              <a:spcBef>
                <a:spcPts val="600"/>
              </a:spcBef>
              <a:buFont typeface="Arial" panose="020B0604020202020204" pitchFamily="34" charset="0"/>
              <a:buChar char="•"/>
            </a:pPr>
            <a:r>
              <a:rPr lang="en-US" sz="1400" b="0" i="0" dirty="0">
                <a:effectLst/>
              </a:rPr>
              <a:t>Testing</a:t>
            </a:r>
          </a:p>
          <a:p>
            <a:pPr>
              <a:spcBef>
                <a:spcPts val="600"/>
              </a:spcBef>
              <a:buFont typeface="Arial" panose="020B0604020202020204" pitchFamily="34" charset="0"/>
              <a:buChar char="•"/>
            </a:pPr>
            <a:r>
              <a:rPr lang="en-US" sz="1400" b="0" i="0" dirty="0">
                <a:effectLst/>
              </a:rPr>
              <a:t>Storage</a:t>
            </a:r>
          </a:p>
          <a:p>
            <a:pPr>
              <a:spcBef>
                <a:spcPts val="600"/>
              </a:spcBef>
              <a:buFont typeface="Arial" panose="020B0604020202020204" pitchFamily="34" charset="0"/>
              <a:buChar char="•"/>
            </a:pPr>
            <a:r>
              <a:rPr lang="en-US" sz="1400" b="0" i="0" dirty="0">
                <a:effectLst/>
              </a:rPr>
              <a:t>Transportation</a:t>
            </a:r>
          </a:p>
          <a:p>
            <a:pPr>
              <a:spcBef>
                <a:spcPts val="600"/>
              </a:spcBef>
              <a:buFont typeface="Arial" panose="020B0604020202020204" pitchFamily="34" charset="0"/>
              <a:buChar char="•"/>
            </a:pPr>
            <a:r>
              <a:rPr lang="en-US" sz="1400" b="1" i="0" dirty="0">
                <a:effectLst/>
              </a:rPr>
              <a:t>On the basis of end users, the market :</a:t>
            </a:r>
            <a:endParaRPr lang="en-US" sz="1400" b="0" i="0" dirty="0">
              <a:effectLst/>
            </a:endParaRPr>
          </a:p>
          <a:p>
            <a:pPr>
              <a:spcBef>
                <a:spcPts val="600"/>
              </a:spcBef>
              <a:buFont typeface="Arial" panose="020B0604020202020204" pitchFamily="34" charset="0"/>
              <a:buChar char="•"/>
            </a:pPr>
            <a:r>
              <a:rPr lang="en-US" sz="1400" b="0" i="0" dirty="0">
                <a:effectLst/>
              </a:rPr>
              <a:t>Hospital</a:t>
            </a:r>
          </a:p>
          <a:p>
            <a:pPr>
              <a:spcBef>
                <a:spcPts val="600"/>
              </a:spcBef>
              <a:buFont typeface="Arial" panose="020B0604020202020204" pitchFamily="34" charset="0"/>
              <a:buChar char="•"/>
            </a:pPr>
            <a:r>
              <a:rPr lang="en-US" sz="1400" b="0" i="0" dirty="0">
                <a:effectLst/>
              </a:rPr>
              <a:t>Ambulatory Surgery Centers</a:t>
            </a:r>
          </a:p>
          <a:p>
            <a:pPr>
              <a:spcBef>
                <a:spcPts val="600"/>
              </a:spcBef>
              <a:buFont typeface="Arial" panose="020B0604020202020204" pitchFamily="34" charset="0"/>
              <a:buChar char="•"/>
            </a:pPr>
            <a:r>
              <a:rPr lang="en-US" sz="1400" b="0" i="0" dirty="0">
                <a:effectLst/>
              </a:rPr>
              <a:t>Pharmaceutical Companies</a:t>
            </a:r>
          </a:p>
          <a:p>
            <a:pPr>
              <a:spcBef>
                <a:spcPts val="600"/>
              </a:spcBef>
              <a:buFont typeface="Arial" panose="020B0604020202020204" pitchFamily="34" charset="0"/>
              <a:buChar char="•"/>
            </a:pPr>
            <a:r>
              <a:rPr lang="en-US" sz="1400" b="0" i="0" dirty="0">
                <a:effectLst/>
              </a:rPr>
              <a:t>Clinics and Nursing Homes</a:t>
            </a:r>
          </a:p>
        </p:txBody>
      </p:sp>
      <p:sp>
        <p:nvSpPr>
          <p:cNvPr id="4" name="Arrow: Right 3">
            <a:extLst>
              <a:ext uri="{FF2B5EF4-FFF2-40B4-BE49-F238E27FC236}">
                <a16:creationId xmlns:a16="http://schemas.microsoft.com/office/drawing/2014/main" id="{5E644DC0-87C0-7BC0-9FCA-E47F9527B9E0}"/>
              </a:ext>
            </a:extLst>
          </p:cNvPr>
          <p:cNvSpPr/>
          <p:nvPr/>
        </p:nvSpPr>
        <p:spPr>
          <a:xfrm>
            <a:off x="574548" y="723899"/>
            <a:ext cx="432054" cy="2381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 name="TextBox 7">
            <a:extLst>
              <a:ext uri="{FF2B5EF4-FFF2-40B4-BE49-F238E27FC236}">
                <a16:creationId xmlns:a16="http://schemas.microsoft.com/office/drawing/2014/main" id="{0347E371-C77F-A577-FA0C-7A26F4A6BC8C}"/>
              </a:ext>
            </a:extLst>
          </p:cNvPr>
          <p:cNvSpPr txBox="1"/>
          <p:nvPr/>
        </p:nvSpPr>
        <p:spPr>
          <a:xfrm>
            <a:off x="-11434" y="6673334"/>
            <a:ext cx="5673943" cy="184666"/>
          </a:xfrm>
          <a:prstGeom prst="rect">
            <a:avLst/>
          </a:prstGeom>
          <a:noFill/>
        </p:spPr>
        <p:txBody>
          <a:bodyPr wrap="square">
            <a:spAutoFit/>
          </a:bodyPr>
          <a:lstStyle/>
          <a:p>
            <a:pPr marL="0" indent="0">
              <a:buNone/>
            </a:pPr>
            <a:r>
              <a:rPr lang="en-US" sz="600" i="1" dirty="0">
                <a:latin typeface="Arial" panose="020B0604020202020204" pitchFamily="34" charset="0"/>
                <a:cs typeface="Arial" panose="020B0604020202020204" pitchFamily="34" charset="0"/>
              </a:rPr>
              <a:t>Reference: https://www.expertmarketresearch.com/files/images/global-blood-bank-market-by-segment.webp</a:t>
            </a:r>
          </a:p>
        </p:txBody>
      </p:sp>
      <p:sp>
        <p:nvSpPr>
          <p:cNvPr id="11" name="Rectangle 10"/>
          <p:cNvSpPr/>
          <p:nvPr/>
        </p:nvSpPr>
        <p:spPr>
          <a:xfrm>
            <a:off x="3725833" y="263390"/>
            <a:ext cx="3589188" cy="707886"/>
          </a:xfrm>
          <a:prstGeom prst="rect">
            <a:avLst/>
          </a:prstGeom>
        </p:spPr>
        <p:txBody>
          <a:bodyPr wrap="none">
            <a:spAutoFit/>
          </a:bodyPr>
          <a:lstStyle/>
          <a:p>
            <a:r>
              <a:rPr lang="en-IN" sz="4000" b="1" dirty="0">
                <a:latin typeface="Franklin Gothic Book" panose="020B0503020102020204" pitchFamily="34" charset="0"/>
              </a:rPr>
              <a:t>Market Analysis</a:t>
            </a:r>
          </a:p>
        </p:txBody>
      </p:sp>
    </p:spTree>
    <p:extLst>
      <p:ext uri="{BB962C8B-B14F-4D97-AF65-F5344CB8AC3E}">
        <p14:creationId xmlns:p14="http://schemas.microsoft.com/office/powerpoint/2010/main" val="22403942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011F50F-B5FB-50AA-0FD5-89C69AB74562}"/>
              </a:ext>
            </a:extLst>
          </p:cNvPr>
          <p:cNvSpPr>
            <a:spLocks noGrp="1"/>
          </p:cNvSpPr>
          <p:nvPr>
            <p:ph idx="1"/>
          </p:nvPr>
        </p:nvSpPr>
        <p:spPr>
          <a:xfrm>
            <a:off x="742343" y="937110"/>
            <a:ext cx="9969199" cy="4110751"/>
          </a:xfrm>
        </p:spPr>
        <p:txBody>
          <a:bodyPr>
            <a:normAutofit/>
          </a:bodyPr>
          <a:lstStyle/>
          <a:p>
            <a:pPr>
              <a:buFont typeface="Wingdings" panose="05000000000000000000" pitchFamily="2" charset="2"/>
              <a:buChar char="q"/>
            </a:pPr>
            <a:r>
              <a:rPr lang="en-US" sz="1600" b="0" i="1" dirty="0">
                <a:solidFill>
                  <a:srgbClr val="1D2228"/>
                </a:solidFill>
                <a:effectLst/>
                <a:latin typeface="YahooSans VF"/>
              </a:rPr>
              <a:t>The blood bank information systems market is projected to reach US$ 1,103. 95 Million by 2028 from US$ 659. 87 Million in 2021; it is expected to grow at a </a:t>
            </a:r>
            <a:r>
              <a:rPr lang="en-US" sz="1600" b="1" i="1" dirty="0">
                <a:solidFill>
                  <a:srgbClr val="1D2228"/>
                </a:solidFill>
                <a:effectLst/>
                <a:latin typeface="YahooSans VF"/>
              </a:rPr>
              <a:t>CAGR of 7. 6% </a:t>
            </a:r>
            <a:r>
              <a:rPr lang="en-US" sz="1600" b="0" i="1" dirty="0">
                <a:solidFill>
                  <a:srgbClr val="1D2228"/>
                </a:solidFill>
                <a:effectLst/>
                <a:latin typeface="YahooSans VF"/>
              </a:rPr>
              <a:t>from 2021 to 2028. </a:t>
            </a:r>
          </a:p>
          <a:p>
            <a:pPr>
              <a:buFont typeface="Wingdings" panose="05000000000000000000" pitchFamily="2" charset="2"/>
              <a:buChar char="q"/>
            </a:pPr>
            <a:r>
              <a:rPr lang="en-US" sz="1600" b="0" i="0" dirty="0">
                <a:solidFill>
                  <a:srgbClr val="1D2228"/>
                </a:solidFill>
                <a:effectLst/>
                <a:latin typeface="YahooSans VF"/>
              </a:rPr>
              <a:t>Further, increasing hematologic diseases are the second-leading cause of the rising demand for blood.</a:t>
            </a:r>
          </a:p>
          <a:p>
            <a:pPr>
              <a:buFont typeface="Wingdings" panose="05000000000000000000" pitchFamily="2" charset="2"/>
              <a:buChar char="q"/>
            </a:pPr>
            <a:r>
              <a:rPr lang="en-US" sz="1600" b="0" i="0" dirty="0">
                <a:solidFill>
                  <a:srgbClr val="1D2228"/>
                </a:solidFill>
                <a:effectLst/>
                <a:latin typeface="YahooSans VF"/>
              </a:rPr>
              <a:t>According to WHO (World Health Organization), approximately 118.4 million blood donations are collected globally, out of which 40% are collected in high-income countries</a:t>
            </a:r>
          </a:p>
          <a:p>
            <a:pPr>
              <a:buFont typeface="Wingdings" panose="05000000000000000000" pitchFamily="2" charset="2"/>
              <a:buChar char="q"/>
            </a:pPr>
            <a:r>
              <a:rPr lang="en-US" sz="1600" b="0" i="0" dirty="0">
                <a:solidFill>
                  <a:srgbClr val="1D2228"/>
                </a:solidFill>
                <a:effectLst/>
                <a:latin typeface="YahooSans VF"/>
              </a:rPr>
              <a:t>The highest growth of voluntary unpaid blood donations is witnessed in the Regions of America with 25% and 23% in Africa. Thus, the above mentioned factors fuel the demand for blood bank information systems market growth.</a:t>
            </a:r>
          </a:p>
          <a:p>
            <a:endParaRPr lang="en-US" sz="1400" b="0" i="0" dirty="0">
              <a:solidFill>
                <a:srgbClr val="1D2228"/>
              </a:solidFill>
              <a:effectLst/>
              <a:latin typeface="YahooSans VF"/>
            </a:endParaRPr>
          </a:p>
          <a:p>
            <a:pPr marL="0" indent="0">
              <a:buNone/>
            </a:pPr>
            <a:r>
              <a:rPr lang="en-IN" sz="1600" dirty="0">
                <a:hlinkClick r:id="rId2"/>
              </a:rPr>
              <a:t>   source: https://finance.yahoo.com/news/blood-bank-information-systems-market-121800180.html</a:t>
            </a:r>
            <a:endParaRPr lang="en-US" sz="1600" dirty="0">
              <a:solidFill>
                <a:srgbClr val="1D2228"/>
              </a:solidFill>
              <a:latin typeface="YahooSans VF"/>
            </a:endParaRPr>
          </a:p>
          <a:p>
            <a:endParaRPr lang="en-IN" sz="1600" dirty="0"/>
          </a:p>
        </p:txBody>
      </p:sp>
    </p:spTree>
    <p:extLst>
      <p:ext uri="{BB962C8B-B14F-4D97-AF65-F5344CB8AC3E}">
        <p14:creationId xmlns:p14="http://schemas.microsoft.com/office/powerpoint/2010/main" val="2528018213"/>
      </p:ext>
    </p:extLst>
  </p:cSld>
  <p:clrMapOvr>
    <a:masterClrMapping/>
  </p:clrMapOvr>
</p:sld>
</file>

<file path=ppt/theme/theme1.xml><?xml version="1.0" encoding="utf-8"?>
<a:theme xmlns:a="http://schemas.openxmlformats.org/drawingml/2006/main" name="AccentBoxVTI">
  <a:themeElements>
    <a:clrScheme name="AccentBoxVTI">
      <a:dk1>
        <a:srgbClr val="000000"/>
      </a:dk1>
      <a:lt1>
        <a:sysClr val="window" lastClr="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B927DC71-2909-427C-BDB0-3E47E2101517}">
  <ds:schemaRefs>
    <ds:schemaRef ds:uri="http://schemas.microsoft.com/sharepoint/v3/contenttype/forms"/>
  </ds:schemaRefs>
</ds:datastoreItem>
</file>

<file path=customXml/itemProps2.xml><?xml version="1.0" encoding="utf-8"?>
<ds:datastoreItem xmlns:ds="http://schemas.openxmlformats.org/officeDocument/2006/customXml" ds:itemID="{1DF0A252-5923-47A2-A53A-F9BF7290891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90D7697-8E53-4EA8-8CBB-9C19575257BF}">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
  <TotalTime>2538</TotalTime>
  <Words>1547</Words>
  <Application>Microsoft Office PowerPoint</Application>
  <PresentationFormat>Widescreen</PresentationFormat>
  <Paragraphs>199</Paragraphs>
  <Slides>18</Slides>
  <Notes>1</Notes>
  <HiddenSlides>0</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18</vt:i4>
      </vt:variant>
    </vt:vector>
  </HeadingPairs>
  <TitlesOfParts>
    <vt:vector size="36" baseType="lpstr">
      <vt:lpstr>Algerian</vt:lpstr>
      <vt:lpstr>Arial</vt:lpstr>
      <vt:lpstr>Avenir Next LT Pro</vt:lpstr>
      <vt:lpstr>Bahnschrift Light</vt:lpstr>
      <vt:lpstr>Berlin Sans FB</vt:lpstr>
      <vt:lpstr>Britannic Bold</vt:lpstr>
      <vt:lpstr>Calibri</vt:lpstr>
      <vt:lpstr>Calibri Light</vt:lpstr>
      <vt:lpstr>Franklin Gothic Book</vt:lpstr>
      <vt:lpstr>Franklin Gothic Demi</vt:lpstr>
      <vt:lpstr>Franklin Gothic Medium Cond</vt:lpstr>
      <vt:lpstr>Garamond</vt:lpstr>
      <vt:lpstr>Lucida Fax</vt:lpstr>
      <vt:lpstr>Segoe UI</vt:lpstr>
      <vt:lpstr>Wingdings</vt:lpstr>
      <vt:lpstr>YahooSans VF</vt:lpstr>
      <vt:lpstr>AccentBoxVTI</vt:lpstr>
      <vt:lpstr>Office Theme</vt:lpstr>
      <vt:lpstr> RUDHIRA DHAAN</vt:lpstr>
      <vt:lpstr> Problem Statement</vt:lpstr>
      <vt:lpstr>PowerPoint Presentation</vt:lpstr>
      <vt:lpstr>PowerPoint Presentation</vt:lpstr>
      <vt:lpstr>Survey Result for Questions 1 to 4:</vt:lpstr>
      <vt:lpstr>Survey Result for questions 5 to 8 :</vt:lpstr>
      <vt:lpstr>PowerPoint Presentation</vt:lpstr>
      <vt:lpstr>Market Size: </vt:lpstr>
      <vt:lpstr>PowerPoint Presentation</vt:lpstr>
      <vt:lpstr>Potential Solution:</vt:lpstr>
      <vt:lpstr>Competitor Analysis:</vt:lpstr>
      <vt:lpstr>Road Map</vt:lpstr>
      <vt:lpstr>Business Model:</vt:lpstr>
      <vt:lpstr>Prototype:</vt:lpstr>
      <vt:lpstr>Prototype Development Cost:</vt:lpstr>
      <vt:lpstr>Awards and Recognitions:</vt:lpstr>
      <vt:lpstr>MENTORS &amp; ADVISORS:</vt:lpstr>
      <vt:lpstr>Meet Our Team: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AccentBox</dc:title>
  <dc:creator>AKSHAYA NANDU</dc:creator>
  <cp:lastModifiedBy>AKSHAYA NANDU</cp:lastModifiedBy>
  <cp:revision>30</cp:revision>
  <dcterms:created xsi:type="dcterms:W3CDTF">2023-07-05T09:17:47Z</dcterms:created>
  <dcterms:modified xsi:type="dcterms:W3CDTF">2023-08-01T05:45:37Z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